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-11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Сызықтық</a:t>
            </a:r>
            <a:r>
              <a:rPr dirty="0"/>
              <a:t> </a:t>
            </a:r>
            <a:r>
              <a:rPr dirty="0" err="1"/>
              <a:t>құрылым</a:t>
            </a:r>
            <a:r>
              <a:rPr dirty="0"/>
              <a:t> </a:t>
            </a:r>
            <a:r>
              <a:rPr dirty="0" err="1"/>
              <a:t>бір</a:t>
            </a:r>
            <a:r>
              <a:rPr dirty="0"/>
              <a:t> </a:t>
            </a:r>
            <a:r>
              <a:rPr dirty="0" err="1"/>
              <a:t>негізгі</a:t>
            </a:r>
            <a:r>
              <a:rPr dirty="0"/>
              <a:t> </a:t>
            </a:r>
            <a:r>
              <a:rPr dirty="0" err="1"/>
              <a:t>жоспарлау</a:t>
            </a:r>
            <a:r>
              <a:rPr dirty="0"/>
              <a:t> </a:t>
            </a:r>
            <a:r>
              <a:rPr dirty="0" err="1"/>
              <a:t>осінің</a:t>
            </a:r>
            <a:r>
              <a:rPr dirty="0"/>
              <a:t> </a:t>
            </a:r>
            <a:r>
              <a:rPr dirty="0" err="1"/>
              <a:t>бойында</a:t>
            </a:r>
            <a:r>
              <a:rPr dirty="0"/>
              <a:t> </a:t>
            </a:r>
            <a:r>
              <a:rPr dirty="0" err="1"/>
              <a:t>қалыптасады</a:t>
            </a:r>
            <a:r>
              <a:rPr dirty="0"/>
              <a:t>. </a:t>
            </a:r>
            <a:r>
              <a:rPr dirty="0" err="1"/>
              <a:t>Мұндай</a:t>
            </a:r>
            <a:r>
              <a:rPr dirty="0"/>
              <a:t> </a:t>
            </a:r>
            <a:r>
              <a:rPr dirty="0" err="1"/>
              <a:t>ось</a:t>
            </a:r>
            <a:r>
              <a:rPr dirty="0"/>
              <a:t> </a:t>
            </a:r>
            <a:r>
              <a:rPr dirty="0" err="1"/>
              <a:t>өзен</a:t>
            </a:r>
            <a:r>
              <a:rPr dirty="0"/>
              <a:t>, </a:t>
            </a:r>
            <a:r>
              <a:rPr dirty="0" err="1"/>
              <a:t>аңғар</a:t>
            </a:r>
            <a:r>
              <a:rPr dirty="0"/>
              <a:t>, </a:t>
            </a:r>
            <a:r>
              <a:rPr dirty="0" err="1"/>
              <a:t>автомобиль</a:t>
            </a:r>
            <a:r>
              <a:rPr dirty="0"/>
              <a:t> </a:t>
            </a:r>
            <a:r>
              <a:rPr dirty="0" err="1"/>
              <a:t>немесе</a:t>
            </a:r>
            <a:r>
              <a:rPr dirty="0"/>
              <a:t> </a:t>
            </a:r>
            <a:r>
              <a:rPr dirty="0" err="1"/>
              <a:t>теміржол</a:t>
            </a:r>
            <a:r>
              <a:rPr dirty="0"/>
              <a:t> </a:t>
            </a:r>
            <a:r>
              <a:rPr dirty="0" err="1"/>
              <a:t>болуы</a:t>
            </a:r>
            <a:r>
              <a:rPr dirty="0"/>
              <a:t> </a:t>
            </a:r>
            <a:r>
              <a:rPr dirty="0" err="1"/>
              <a:t>мүмкін</a:t>
            </a:r>
            <a:r>
              <a:rPr dirty="0"/>
              <a:t>. </a:t>
            </a:r>
            <a:r>
              <a:rPr dirty="0" err="1"/>
              <a:t>Радиалды</a:t>
            </a:r>
            <a:r>
              <a:rPr dirty="0"/>
              <a:t> </a:t>
            </a:r>
            <a:r>
              <a:rPr dirty="0" err="1"/>
              <a:t>құрылымда</a:t>
            </a:r>
            <a:r>
              <a:rPr dirty="0"/>
              <a:t> </a:t>
            </a:r>
            <a:r>
              <a:rPr dirty="0" err="1"/>
              <a:t>негізгі</a:t>
            </a:r>
            <a:r>
              <a:rPr dirty="0"/>
              <a:t> </a:t>
            </a:r>
            <a:r>
              <a:rPr dirty="0" err="1"/>
              <a:t>көшелер</a:t>
            </a:r>
            <a:r>
              <a:rPr dirty="0"/>
              <a:t> </a:t>
            </a:r>
            <a:r>
              <a:rPr dirty="0" err="1"/>
              <a:t>қаланың</a:t>
            </a:r>
            <a:r>
              <a:rPr dirty="0"/>
              <a:t> </a:t>
            </a:r>
            <a:r>
              <a:rPr dirty="0" err="1"/>
              <a:t>орталығынан</a:t>
            </a:r>
            <a:r>
              <a:rPr dirty="0"/>
              <a:t> </a:t>
            </a:r>
            <a:r>
              <a:rPr dirty="0" err="1"/>
              <a:t>сәуле</a:t>
            </a:r>
            <a:r>
              <a:rPr dirty="0"/>
              <a:t> </a:t>
            </a:r>
            <a:r>
              <a:rPr dirty="0" err="1"/>
              <a:t>тәрізді</a:t>
            </a:r>
            <a:r>
              <a:rPr dirty="0"/>
              <a:t> </a:t>
            </a:r>
            <a:r>
              <a:rPr dirty="0" err="1"/>
              <a:t>таралады</a:t>
            </a:r>
            <a:r>
              <a:rPr dirty="0"/>
              <a:t>. </a:t>
            </a:r>
            <a:r>
              <a:rPr dirty="0" err="1"/>
              <a:t>Радиалды-сақиналы</a:t>
            </a:r>
            <a:r>
              <a:rPr dirty="0"/>
              <a:t> </a:t>
            </a:r>
            <a:r>
              <a:rPr dirty="0" err="1"/>
              <a:t>құрылымда</a:t>
            </a:r>
            <a:r>
              <a:rPr dirty="0"/>
              <a:t> </a:t>
            </a:r>
            <a:r>
              <a:rPr dirty="0" err="1"/>
              <a:t>радиалды</a:t>
            </a:r>
            <a:r>
              <a:rPr dirty="0"/>
              <a:t> </a:t>
            </a:r>
            <a:r>
              <a:rPr dirty="0" err="1"/>
              <a:t>көшелерді</a:t>
            </a:r>
            <a:r>
              <a:rPr dirty="0"/>
              <a:t> </a:t>
            </a:r>
            <a:r>
              <a:rPr dirty="0" err="1"/>
              <a:t>сақиналы</a:t>
            </a:r>
            <a:r>
              <a:rPr dirty="0"/>
              <a:t> </a:t>
            </a:r>
            <a:r>
              <a:rPr dirty="0" err="1"/>
              <a:t>магистральдар</a:t>
            </a:r>
            <a:r>
              <a:rPr dirty="0"/>
              <a:t> </a:t>
            </a:r>
            <a:r>
              <a:rPr dirty="0" err="1"/>
              <a:t>байланыстырады</a:t>
            </a:r>
            <a:r>
              <a:rPr dirty="0"/>
              <a:t>, </a:t>
            </a:r>
            <a:r>
              <a:rPr dirty="0" err="1"/>
              <a:t>сондықтан</a:t>
            </a:r>
            <a:r>
              <a:rPr dirty="0"/>
              <a:t> </a:t>
            </a:r>
            <a:r>
              <a:rPr dirty="0" err="1"/>
              <a:t>аудандар</a:t>
            </a:r>
            <a:r>
              <a:rPr dirty="0"/>
              <a:t> </a:t>
            </a:r>
            <a:r>
              <a:rPr dirty="0" err="1"/>
              <a:t>арасында</a:t>
            </a:r>
            <a:r>
              <a:rPr dirty="0"/>
              <a:t> </a:t>
            </a:r>
            <a:r>
              <a:rPr dirty="0" err="1"/>
              <a:t>орталыққа</a:t>
            </a:r>
            <a:r>
              <a:rPr dirty="0"/>
              <a:t> </a:t>
            </a:r>
            <a:r>
              <a:rPr dirty="0" err="1"/>
              <a:t>кірмей</a:t>
            </a:r>
            <a:r>
              <a:rPr dirty="0"/>
              <a:t> </a:t>
            </a:r>
            <a:r>
              <a:rPr dirty="0" err="1"/>
              <a:t>қозғалу</a:t>
            </a:r>
            <a:r>
              <a:rPr dirty="0"/>
              <a:t> </a:t>
            </a:r>
            <a:r>
              <a:rPr dirty="0" err="1"/>
              <a:t>мүмкіндігі</a:t>
            </a:r>
            <a:r>
              <a:rPr dirty="0"/>
              <a:t> </a:t>
            </a:r>
            <a:r>
              <a:rPr dirty="0" err="1"/>
              <a:t>пайда</a:t>
            </a:r>
            <a:r>
              <a:rPr dirty="0"/>
              <a:t> </a:t>
            </a:r>
            <a:r>
              <a:rPr dirty="0" err="1"/>
              <a:t>болады</a:t>
            </a:r>
            <a:r>
              <a:rPr dirty="0"/>
              <a:t>. </a:t>
            </a:r>
            <a:r>
              <a:rPr dirty="0" err="1"/>
              <a:t>Нақты</a:t>
            </a:r>
            <a:r>
              <a:rPr dirty="0"/>
              <a:t> </a:t>
            </a:r>
            <a:r>
              <a:rPr dirty="0" err="1"/>
              <a:t>қалаларда</a:t>
            </a:r>
            <a:r>
              <a:rPr dirty="0"/>
              <a:t> </a:t>
            </a:r>
            <a:r>
              <a:rPr dirty="0" err="1"/>
              <a:t>көбінесе</a:t>
            </a:r>
            <a:r>
              <a:rPr dirty="0"/>
              <a:t> </a:t>
            </a:r>
            <a:r>
              <a:rPr dirty="0" err="1"/>
              <a:t>аралас</a:t>
            </a:r>
            <a:r>
              <a:rPr dirty="0"/>
              <a:t> </a:t>
            </a:r>
            <a:r>
              <a:rPr dirty="0" err="1"/>
              <a:t>құрылым</a:t>
            </a:r>
            <a:r>
              <a:rPr dirty="0"/>
              <a:t> </a:t>
            </a:r>
            <a:r>
              <a:rPr dirty="0" err="1"/>
              <a:t>кездеседі</a:t>
            </a:r>
            <a:r>
              <a:rPr dirty="0"/>
              <a:t>. </a:t>
            </a:r>
            <a:r>
              <a:rPr dirty="0" err="1"/>
              <a:t>Өскеменде</a:t>
            </a:r>
            <a:r>
              <a:rPr dirty="0"/>
              <a:t> </a:t>
            </a:r>
            <a:r>
              <a:rPr dirty="0" err="1"/>
              <a:t>Ертіс</a:t>
            </a:r>
            <a:r>
              <a:rPr dirty="0"/>
              <a:t> </a:t>
            </a:r>
            <a:r>
              <a:rPr dirty="0" err="1"/>
              <a:t>пен</a:t>
            </a:r>
            <a:r>
              <a:rPr dirty="0"/>
              <a:t> </a:t>
            </a:r>
            <a:r>
              <a:rPr dirty="0" err="1"/>
              <a:t>Үлбі</a:t>
            </a:r>
            <a:r>
              <a:rPr dirty="0"/>
              <a:t> </a:t>
            </a:r>
            <a:r>
              <a:rPr dirty="0" err="1"/>
              <a:t>өзендерінің</a:t>
            </a:r>
            <a:r>
              <a:rPr dirty="0"/>
              <a:t> </a:t>
            </a:r>
            <a:r>
              <a:rPr dirty="0" err="1"/>
              <a:t>бойындағы</a:t>
            </a:r>
            <a:r>
              <a:rPr dirty="0"/>
              <a:t> </a:t>
            </a:r>
            <a:r>
              <a:rPr dirty="0" err="1"/>
              <a:t>сызықтық</a:t>
            </a:r>
            <a:r>
              <a:rPr dirty="0"/>
              <a:t> </a:t>
            </a:r>
            <a:r>
              <a:rPr dirty="0" err="1"/>
              <a:t>бағыттар</a:t>
            </a:r>
            <a:r>
              <a:rPr dirty="0"/>
              <a:t> </a:t>
            </a:r>
            <a:r>
              <a:rPr dirty="0" err="1"/>
              <a:t>қоғамдық</a:t>
            </a:r>
            <a:r>
              <a:rPr dirty="0"/>
              <a:t> </a:t>
            </a:r>
            <a:r>
              <a:rPr dirty="0" err="1"/>
              <a:t>орталыққа</a:t>
            </a:r>
            <a:r>
              <a:rPr dirty="0"/>
              <a:t> </a:t>
            </a:r>
            <a:r>
              <a:rPr dirty="0" err="1"/>
              <a:t>апаратын</a:t>
            </a:r>
            <a:r>
              <a:rPr dirty="0"/>
              <a:t> </a:t>
            </a:r>
            <a:r>
              <a:rPr dirty="0" err="1"/>
              <a:t>радиалды</a:t>
            </a:r>
            <a:r>
              <a:rPr dirty="0"/>
              <a:t> </a:t>
            </a:r>
            <a:r>
              <a:rPr dirty="0" err="1"/>
              <a:t>байланыстармен</a:t>
            </a:r>
            <a:r>
              <a:rPr dirty="0"/>
              <a:t> </a:t>
            </a:r>
            <a:r>
              <a:rPr dirty="0" err="1"/>
              <a:t>ұштасады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58822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CCEE981C-A190-431C-9E77-ABFAE5AFD3CB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BD7456E-AFC8-4AD6-B218-A081B7F93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A95663A-FB5B-469A-B39E-69A406A91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62A56877-48D1-4545-9204-1B2147941048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C5DD696D-7887-4655-8C62-486C1E88F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14DED142-F4AC-4F1E-9249-1FBAFFD24431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03FEDF9-9518-4998-BEDA-E0EFF9EDF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04F99877-3EDE-4E8D-98AB-97A1CC794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9E33BA32-DF38-4452-B6B3-0295CB1DDAF3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B9C1B3E-0CF4-447E-A052-54030DB2D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E4AF1556-FE25-477E-A450-25D04B2D6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2E0D7A53-242F-428E-9093-7564F12894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A0ADFA8A-50FC-4ABA-B2F1-B0E58024A76E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F5C98B7-CD33-4B40-9535-4B682E1CC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14959990-6A05-4D8E-99A9-ADF9F5A03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DA732FA-CCE6-4D8F-B976-2346EC158FA2}"/>
              </a:ext>
            </a:extLst>
          </p:cNvPr>
          <p:cNvSpPr>
            <a:spLocks noGrp="1"/>
          </p:cNvSpPr>
          <p:nvPr/>
        </p:nvSpPr>
        <p:spPr>
          <a:xfrm>
            <a:off x="6096000" y="857250"/>
            <a:ext cx="5334000" cy="495300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</p:sp>
      <p:sp>
        <p:nvSpPr>
          <p:cNvPr id="2" name="Волна 1">
            <a:extLst>
              <a:ext uri="{FF2B5EF4-FFF2-40B4-BE49-F238E27FC236}">
                <a16:creationId xmlns:a16="http://schemas.microsoft.com/office/drawing/2014/main" id="{96BCCDF5-7991-4989-A169-89FD4B6B0804}"/>
              </a:ext>
            </a:extLst>
          </p:cNvPr>
          <p:cNvSpPr>
            <a:spLocks noGrp="1"/>
          </p:cNvSpPr>
          <p:nvPr/>
        </p:nvSpPr>
        <p:spPr>
          <a:xfrm>
            <a:off x="6048375" y="3680460"/>
            <a:ext cx="5429250" cy="123825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B354026-BEA9-41AE-9E94-22F04FD3FB9F}"/>
              </a:ext>
            </a:extLst>
          </p:cNvPr>
          <p:cNvSpPr>
            <a:spLocks noGrp="1"/>
          </p:cNvSpPr>
          <p:nvPr/>
        </p:nvSpPr>
        <p:spPr>
          <a:xfrm>
            <a:off x="7962900" y="857250"/>
            <a:ext cx="9525" cy="4953000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A8600CDC-E8C7-4D99-9C9A-F7D805DB884C}"/>
              </a:ext>
            </a:extLst>
          </p:cNvPr>
          <p:cNvSpPr>
            <a:spLocks noGrp="1"/>
          </p:cNvSpPr>
          <p:nvPr/>
        </p:nvSpPr>
        <p:spPr>
          <a:xfrm>
            <a:off x="6096000" y="2590800"/>
            <a:ext cx="5334000" cy="9525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EC11B7-5450-4AFD-85CE-61321E4745BA}"/>
              </a:ext>
            </a:extLst>
          </p:cNvPr>
          <p:cNvSpPr>
            <a:spLocks noGrp="1"/>
          </p:cNvSpPr>
          <p:nvPr/>
        </p:nvSpPr>
        <p:spPr>
          <a:xfrm>
            <a:off x="6362700" y="1104900"/>
            <a:ext cx="1280160" cy="108966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F6205C-CB44-4320-B843-BF6139BC3AAF}"/>
              </a:ext>
            </a:extLst>
          </p:cNvPr>
          <p:cNvSpPr>
            <a:spLocks noGrp="1"/>
          </p:cNvSpPr>
          <p:nvPr/>
        </p:nvSpPr>
        <p:spPr>
          <a:xfrm>
            <a:off x="8389620" y="1104900"/>
            <a:ext cx="1173480" cy="1089660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2A8785-034A-437A-ABF8-6166961FB93D}"/>
              </a:ext>
            </a:extLst>
          </p:cNvPr>
          <p:cNvSpPr>
            <a:spLocks noGrp="1"/>
          </p:cNvSpPr>
          <p:nvPr/>
        </p:nvSpPr>
        <p:spPr>
          <a:xfrm>
            <a:off x="9936480" y="1104900"/>
            <a:ext cx="1173480" cy="1089660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6EB9FAC-58BF-48D7-A0F1-1E5E05DBDE34}"/>
              </a:ext>
            </a:extLst>
          </p:cNvPr>
          <p:cNvSpPr>
            <a:spLocks noGrp="1"/>
          </p:cNvSpPr>
          <p:nvPr/>
        </p:nvSpPr>
        <p:spPr>
          <a:xfrm>
            <a:off x="6362700" y="3086100"/>
            <a:ext cx="1280160" cy="89154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29CE51C-91B6-45A3-92E5-C7A39C140DB6}"/>
              </a:ext>
            </a:extLst>
          </p:cNvPr>
          <p:cNvSpPr>
            <a:spLocks noGrp="1"/>
          </p:cNvSpPr>
          <p:nvPr/>
        </p:nvSpPr>
        <p:spPr>
          <a:xfrm>
            <a:off x="8389620" y="3086100"/>
            <a:ext cx="1173480" cy="891540"/>
          </a:xfrm>
          <a:prstGeom prst="rect">
            <a:avLst/>
          </a:prstGeom>
          <a:solidFill>
            <a:srgbClr val="E6C6C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2173FF-8F1B-4F5C-A8D0-3ABF22E28C75}"/>
              </a:ext>
            </a:extLst>
          </p:cNvPr>
          <p:cNvSpPr>
            <a:spLocks noGrp="1"/>
          </p:cNvSpPr>
          <p:nvPr/>
        </p:nvSpPr>
        <p:spPr>
          <a:xfrm>
            <a:off x="9936480" y="3086100"/>
            <a:ext cx="1173480" cy="891540"/>
          </a:xfrm>
          <a:prstGeom prst="rect">
            <a:avLst/>
          </a:prstGeom>
          <a:solidFill>
            <a:srgbClr val="2F6B4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1799D27-856D-4F44-8106-D5B37E70B68C}"/>
              </a:ext>
            </a:extLst>
          </p:cNvPr>
          <p:cNvSpPr>
            <a:spLocks noGrp="1"/>
          </p:cNvSpPr>
          <p:nvPr/>
        </p:nvSpPr>
        <p:spPr>
          <a:xfrm>
            <a:off x="619125" y="590550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3-ДӘРІС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D545B4C-4F27-4C14-BC51-E4B1476EBDA9}"/>
              </a:ext>
            </a:extLst>
          </p:cNvPr>
          <p:cNvSpPr>
            <a:spLocks noGrp="1"/>
          </p:cNvSpPr>
          <p:nvPr/>
        </p:nvSpPr>
        <p:spPr>
          <a:xfrm>
            <a:off x="619125" y="1143000"/>
            <a:ext cx="53340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473"/>
          </a:bodyPr>
          <a:lstStyle/>
          <a:p>
            <a:pPr algn="l">
              <a:def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Елді мекендерді аумақтық</a:t>
            </a:r>
          </a:p>
          <a:p>
            <a:pPr algn="l">
              <a:def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ұйымдастыру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2C6DA9D-7812-40E0-8089-0104C4E04DE6}"/>
              </a:ext>
            </a:extLst>
          </p:cNvPr>
          <p:cNvSpPr>
            <a:spLocks noGrp="1"/>
          </p:cNvSpPr>
          <p:nvPr/>
        </p:nvSpPr>
        <p:spPr>
          <a:xfrm>
            <a:off x="619125" y="2524125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124"/>
          </a:bodyPr>
          <a:lstStyle/>
          <a:p>
            <a:pPr algn="l">
              <a:defRPr sz="2025" b="1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Аумақтың жоспарлау құрылымы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9B65F0C-CDD4-4F76-B68B-8E62CCEF1901}"/>
              </a:ext>
            </a:extLst>
          </p:cNvPr>
          <p:cNvSpPr>
            <a:spLocks noGrp="1"/>
          </p:cNvSpPr>
          <p:nvPr/>
        </p:nvSpPr>
        <p:spPr>
          <a:xfrm>
            <a:off x="619125" y="4714875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62093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91E8F8A-1F42-4ECD-93D5-04409F437B60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CA415B-2026-46EB-B1D0-700967259EF0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Дәрістің мақсаты мен нәтижелері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5FD909C-0494-44D4-A78D-3A862CB9044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329C28D2-2F49-4D06-902A-A4ABE8163FBF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2476500" cy="904875"/>
          </a:xfrm>
          <a:prstGeom prst="roundRect">
            <a:avLst>
              <a:gd name="adj" fmla="val 16842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Аумақты</a:t>
            </a:r>
          </a:p>
          <a:p>
            <a:pPr algn="ctr">
              <a:def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түсіну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F487039-1008-4BD6-AEA4-3C3381C6BB5A}"/>
              </a:ext>
            </a:extLst>
          </p:cNvPr>
          <p:cNvSpPr>
            <a:spLocks noGrp="1"/>
          </p:cNvSpPr>
          <p:nvPr/>
        </p:nvSpPr>
        <p:spPr>
          <a:xfrm>
            <a:off x="4857750" y="1619250"/>
            <a:ext cx="2476500" cy="904875"/>
          </a:xfrm>
          <a:prstGeom prst="roundRect">
            <a:avLst>
              <a:gd name="adj" fmla="val 16842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Құрылымды</a:t>
            </a:r>
          </a:p>
          <a:p>
            <a:pPr algn="ctr">
              <a:def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талдау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FFE247E-DCDF-4DDA-B07C-A34172D743AD}"/>
              </a:ext>
            </a:extLst>
          </p:cNvPr>
          <p:cNvSpPr>
            <a:spLocks noGrp="1"/>
          </p:cNvSpPr>
          <p:nvPr/>
        </p:nvSpPr>
        <p:spPr>
          <a:xfrm>
            <a:off x="9048750" y="1619250"/>
            <a:ext cx="2476500" cy="904875"/>
          </a:xfrm>
          <a:prstGeom prst="roundRect">
            <a:avLst>
              <a:gd name="adj" fmla="val 1684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Шешімді</a:t>
            </a:r>
          </a:p>
          <a:p>
            <a:pPr algn="ctr">
              <a:def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негіздеу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2F8EDD68-EF95-4ADE-8C1C-829943DCA8D1}"/>
              </a:ext>
            </a:extLst>
          </p:cNvPr>
          <p:cNvSpPr>
            <a:spLocks noGrp="1"/>
          </p:cNvSpPr>
          <p:nvPr/>
        </p:nvSpPr>
        <p:spPr>
          <a:xfrm>
            <a:off x="3333750" y="1905000"/>
            <a:ext cx="1285875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EA471A37-0384-44E1-9F62-BC4FD1F29303}"/>
              </a:ext>
            </a:extLst>
          </p:cNvPr>
          <p:cNvSpPr>
            <a:spLocks noGrp="1"/>
          </p:cNvSpPr>
          <p:nvPr/>
        </p:nvSpPr>
        <p:spPr>
          <a:xfrm>
            <a:off x="7524750" y="1905000"/>
            <a:ext cx="1285875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4CDE6E7-C741-4DBC-BA48-115C1C953B87}"/>
              </a:ext>
            </a:extLst>
          </p:cNvPr>
          <p:cNvSpPr>
            <a:spLocks noGrp="1"/>
          </p:cNvSpPr>
          <p:nvPr/>
        </p:nvSpPr>
        <p:spPr>
          <a:xfrm>
            <a:off x="714375" y="323850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endParaRPr sz="1725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623AABE-01E0-49CC-86DE-02D7B70C69AA}"/>
              </a:ext>
            </a:extLst>
          </p:cNvPr>
          <p:cNvSpPr>
            <a:spLocks noGrp="1"/>
          </p:cNvSpPr>
          <p:nvPr/>
        </p:nvSpPr>
        <p:spPr>
          <a:xfrm>
            <a:off x="714375" y="3762375"/>
            <a:ext cx="10572750" cy="2000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жоспарлау құрылымының элементтерін анықтайды</a:t>
            </a:r>
          </a:p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ықшам, сызықтық, радиалды және торлы үлгілерді салыстырады</a:t>
            </a:r>
          </a:p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табиғи қаңқа, көшелер мен функционалдық аймақтардың байланысын түсінеді</a:t>
            </a:r>
          </a:p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жер телімін талдауда бас жоспар мен ЕЖЖ қолданады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615192F-236A-4EFE-9066-FA3B5CA18BA7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108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360D30F-D016-4B31-8148-55DBEAF98FDC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7ED9A3C-009B-4417-88AB-751C07185EDF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Аумақтық ұйымдастыру ұғымы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A8ADA3A-D48F-402F-9E07-9A9AD5B25F7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494B841-8887-4021-84E1-360C10AD70B0}"/>
              </a:ext>
            </a:extLst>
          </p:cNvPr>
          <p:cNvSpPr>
            <a:spLocks noGrp="1"/>
          </p:cNvSpPr>
          <p:nvPr/>
        </p:nvSpPr>
        <p:spPr>
          <a:xfrm>
            <a:off x="4762500" y="2476500"/>
            <a:ext cx="2667000" cy="1047750"/>
          </a:xfrm>
          <a:prstGeom prst="roundRect">
            <a:avLst>
              <a:gd name="adj" fmla="val 14545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АУМАҚ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9881D42E-31CE-4A4B-9564-6EB71A612E1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Халық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FFA1CA6-9A8B-41A2-B1D3-FA7860849EC8}"/>
              </a:ext>
            </a:extLst>
          </p:cNvPr>
          <p:cNvSpPr>
            <a:spLocks noGrp="1"/>
          </p:cNvSpPr>
          <p:nvPr/>
        </p:nvSpPr>
        <p:spPr>
          <a:xfrm>
            <a:off x="666750" y="212407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687"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қоныстану және тығыздық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4AAE4CBB-4158-40DE-9BF7-E5354A7E4673}"/>
              </a:ext>
            </a:extLst>
          </p:cNvPr>
          <p:cNvSpPr>
            <a:spLocks noGrp="1"/>
          </p:cNvSpPr>
          <p:nvPr/>
        </p:nvSpPr>
        <p:spPr>
          <a:xfrm>
            <a:off x="8858250" y="138112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Функциялар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8A9C6CD-FC7D-49B8-ACFD-B769C545C090}"/>
              </a:ext>
            </a:extLst>
          </p:cNvPr>
          <p:cNvSpPr>
            <a:spLocks noGrp="1"/>
          </p:cNvSpPr>
          <p:nvPr/>
        </p:nvSpPr>
        <p:spPr>
          <a:xfrm>
            <a:off x="8858250" y="212407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687"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тұрғын үй, еңбек, қызметтер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30F4756-137F-44A0-8B62-689F251585A8}"/>
              </a:ext>
            </a:extLst>
          </p:cNvPr>
          <p:cNvSpPr>
            <a:spLocks noGrp="1"/>
          </p:cNvSpPr>
          <p:nvPr/>
        </p:nvSpPr>
        <p:spPr>
          <a:xfrm>
            <a:off x="666750" y="433387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Байланыстар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B01B87C-AC15-4253-8B94-F09256C4C03D}"/>
              </a:ext>
            </a:extLst>
          </p:cNvPr>
          <p:cNvSpPr>
            <a:spLocks noGrp="1"/>
          </p:cNvSpPr>
          <p:nvPr/>
        </p:nvSpPr>
        <p:spPr>
          <a:xfrm>
            <a:off x="666750" y="507682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көлік және желілер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D2563CB-30B9-4227-A754-C6A6BCBB508B}"/>
              </a:ext>
            </a:extLst>
          </p:cNvPr>
          <p:cNvSpPr>
            <a:spLocks noGrp="1"/>
          </p:cNvSpPr>
          <p:nvPr/>
        </p:nvSpPr>
        <p:spPr>
          <a:xfrm>
            <a:off x="8858250" y="433387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Шектеулер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BCAE08C-7E1A-4B27-A6EA-886A7F0056E6}"/>
              </a:ext>
            </a:extLst>
          </p:cNvPr>
          <p:cNvSpPr>
            <a:spLocks noGrp="1"/>
          </p:cNvSpPr>
          <p:nvPr/>
        </p:nvSpPr>
        <p:spPr>
          <a:xfrm>
            <a:off x="8858250" y="507682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табиғи және құқықтық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9DE983A-6DFA-4068-A503-827612484FB8}"/>
              </a:ext>
            </a:extLst>
          </p:cNvPr>
          <p:cNvSpPr>
            <a:spLocks noGrp="1"/>
          </p:cNvSpPr>
          <p:nvPr/>
        </p:nvSpPr>
        <p:spPr>
          <a:xfrm>
            <a:off x="2667000" y="5572125"/>
            <a:ext cx="685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Аумақтық ұйымдастыру — функциялар, халық, байланыстар мен шектеулердің кеңістікте өзара орналасуы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43D5458-5B99-4299-B57D-C2B275E2EEC8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58785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E5896B9-9386-4F72-8237-DB8D2AAD5A40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4DC198-E424-4016-AD3D-A29B71C0D53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Жоспарлау деңгейлерінің иерархиясы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CCD6288-994F-439F-AF50-276899376078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EF9F38-02CD-4720-8B84-8A3B7890951F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Әр деңгей алдыңғы деңгейдің шешімдерін нақтылайды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B1EC365-F238-4753-831C-895DF5D970F9}"/>
              </a:ext>
            </a:extLst>
          </p:cNvPr>
          <p:cNvSpPr>
            <a:spLocks noGrp="1"/>
          </p:cNvSpPr>
          <p:nvPr/>
        </p:nvSpPr>
        <p:spPr>
          <a:xfrm>
            <a:off x="857250" y="12858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Қоныстану жүйесі</a:t>
            </a:r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77768678-BB0D-4DE0-8C4B-F04707B9E2FF}"/>
              </a:ext>
            </a:extLst>
          </p:cNvPr>
          <p:cNvSpPr>
            <a:spLocks noGrp="1"/>
          </p:cNvSpPr>
          <p:nvPr/>
        </p:nvSpPr>
        <p:spPr>
          <a:xfrm>
            <a:off x="4191000" y="14478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32BB9A49-559E-4D55-AD49-B786B49AFDC5}"/>
              </a:ext>
            </a:extLst>
          </p:cNvPr>
          <p:cNvSpPr>
            <a:spLocks noGrp="1"/>
          </p:cNvSpPr>
          <p:nvPr/>
        </p:nvSpPr>
        <p:spPr>
          <a:xfrm>
            <a:off x="5381625" y="12858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қала және оған жақын елді мекендер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8D53A65-7F30-42DE-95BE-9005D2B0EB33}"/>
              </a:ext>
            </a:extLst>
          </p:cNvPr>
          <p:cNvSpPr>
            <a:spLocks noGrp="1"/>
          </p:cNvSpPr>
          <p:nvPr/>
        </p:nvSpPr>
        <p:spPr>
          <a:xfrm>
            <a:off x="857250" y="22383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Елді мекен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E47ECAA5-C4F0-4309-AF77-3E6EAB563AA6}"/>
              </a:ext>
            </a:extLst>
          </p:cNvPr>
          <p:cNvSpPr>
            <a:spLocks noGrp="1"/>
          </p:cNvSpPr>
          <p:nvPr/>
        </p:nvSpPr>
        <p:spPr>
          <a:xfrm>
            <a:off x="4191000" y="24003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5F8FC235-208C-4B14-9C43-EA1DF6974201}"/>
              </a:ext>
            </a:extLst>
          </p:cNvPr>
          <p:cNvSpPr>
            <a:spLocks noGrp="1"/>
          </p:cNvSpPr>
          <p:nvPr/>
        </p:nvSpPr>
        <p:spPr>
          <a:xfrm>
            <a:off x="5381625" y="22383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жалпықалалық қаңқа және даму бағыттары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D1B9335F-E1C1-4786-8B38-FA41E82762B3}"/>
              </a:ext>
            </a:extLst>
          </p:cNvPr>
          <p:cNvSpPr>
            <a:spLocks noGrp="1"/>
          </p:cNvSpPr>
          <p:nvPr/>
        </p:nvSpPr>
        <p:spPr>
          <a:xfrm>
            <a:off x="857250" y="31908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Жоспарлау ауданы</a:t>
            </a:r>
          </a:p>
        </p:txBody>
      </p:sp>
      <p:sp>
        <p:nvSpPr>
          <p:cNvPr id="12" name="Стрелка вправо 11">
            <a:extLst>
              <a:ext uri="{FF2B5EF4-FFF2-40B4-BE49-F238E27FC236}">
                <a16:creationId xmlns:a16="http://schemas.microsoft.com/office/drawing/2014/main" id="{D197C8AF-9698-4E2D-B98A-BD961085CD1E}"/>
              </a:ext>
            </a:extLst>
          </p:cNvPr>
          <p:cNvSpPr>
            <a:spLocks noGrp="1"/>
          </p:cNvSpPr>
          <p:nvPr/>
        </p:nvSpPr>
        <p:spPr>
          <a:xfrm>
            <a:off x="4191000" y="33528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84B88FC6-F65C-481F-8480-BE92205F0251}"/>
              </a:ext>
            </a:extLst>
          </p:cNvPr>
          <p:cNvSpPr>
            <a:spLocks noGrp="1"/>
          </p:cNvSpPr>
          <p:nvPr/>
        </p:nvSpPr>
        <p:spPr>
          <a:xfrm>
            <a:off x="5381625" y="31908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орталықтары мен байланыстары бар қаланың ірі бөлігі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2B5F31EE-1045-48BD-BDE9-7455C8F38685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E8E7D8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Шағын</a:t>
            </a:r>
            <a:r>
              <a:rPr lang="ru-RU" sz="1425" b="1" dirty="0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425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аудан</a:t>
            </a:r>
            <a:r>
              <a:rPr sz="1425" b="1" dirty="0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endParaRPr sz="1425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Стрелка вправо 14">
            <a:extLst>
              <a:ext uri="{FF2B5EF4-FFF2-40B4-BE49-F238E27FC236}">
                <a16:creationId xmlns:a16="http://schemas.microsoft.com/office/drawing/2014/main" id="{8CAECD5D-78A8-4E47-981B-D653635637F3}"/>
              </a:ext>
            </a:extLst>
          </p:cNvPr>
          <p:cNvSpPr>
            <a:spLocks noGrp="1"/>
          </p:cNvSpPr>
          <p:nvPr/>
        </p:nvSpPr>
        <p:spPr>
          <a:xfrm>
            <a:off x="4191000" y="43053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393D8386-1BE6-4A65-B0EE-F0BBC82C8568}"/>
              </a:ext>
            </a:extLst>
          </p:cNvPr>
          <p:cNvSpPr>
            <a:spLocks noGrp="1"/>
          </p:cNvSpPr>
          <p:nvPr/>
        </p:nvSpPr>
        <p:spPr>
          <a:xfrm>
            <a:off x="5381625" y="41433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тұрғын үй, қызмет көрсету, көшелер және қоғамдық кеңістіктер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B0E1227-7F4C-4F72-ADA8-DAFA1B779517}"/>
              </a:ext>
            </a:extLst>
          </p:cNvPr>
          <p:cNvSpPr>
            <a:spLocks noGrp="1"/>
          </p:cNvSpPr>
          <p:nvPr/>
        </p:nvSpPr>
        <p:spPr>
          <a:xfrm>
            <a:off x="857250" y="50958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телімі</a:t>
            </a:r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A620EC5F-212C-4385-B7C6-64E80BC4CA1C}"/>
              </a:ext>
            </a:extLst>
          </p:cNvPr>
          <p:cNvSpPr>
            <a:spLocks noGrp="1"/>
          </p:cNvSpPr>
          <p:nvPr/>
        </p:nvSpPr>
        <p:spPr>
          <a:xfrm>
            <a:off x="4191000" y="52578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58EA5943-E734-4EE3-9051-E41D9028D4D8}"/>
              </a:ext>
            </a:extLst>
          </p:cNvPr>
          <p:cNvSpPr>
            <a:spLocks noGrp="1"/>
          </p:cNvSpPr>
          <p:nvPr/>
        </p:nvSpPr>
        <p:spPr>
          <a:xfrm>
            <a:off x="5381625" y="50958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шекара, нысаналы мақсат, қолжетімділік және шектеулер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47AC60E-9999-4394-AA3B-AFFC9E7B9425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00781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BEB98B3-F0FD-48CA-A8BF-103CA0E7B75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4F282F8-622E-47FA-973A-414F25A1AE88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Қала жоспарын қалыптастыратын факторлар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E570CAB-9FE6-4957-8433-5E54B7D4821E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3993A52-7744-4042-987A-C9FF15540B25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Табиғи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3ACFEA8-A38D-4C6E-839A-EE6DE9DCCF61}"/>
              </a:ext>
            </a:extLst>
          </p:cNvPr>
          <p:cNvSpPr>
            <a:spLocks noGrp="1"/>
          </p:cNvSpPr>
          <p:nvPr/>
        </p:nvSpPr>
        <p:spPr>
          <a:xfrm>
            <a:off x="666750" y="212407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жер бедері, өзендер, климат, топырақ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F3D0091-7E64-4CF4-BF82-0B16EC64D2D5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Тарихи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5AE32F-571F-4B77-90F5-F1AF2FFB83A4}"/>
              </a:ext>
            </a:extLst>
          </p:cNvPr>
          <p:cNvSpPr>
            <a:spLocks noGrp="1"/>
          </p:cNvSpPr>
          <p:nvPr/>
        </p:nvSpPr>
        <p:spPr>
          <a:xfrm>
            <a:off x="4572000" y="212407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қалыптасқан орталық пен құрылыс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7D1ED1B6-B7C8-4E21-9359-D9351E4080DE}"/>
              </a:ext>
            </a:extLst>
          </p:cNvPr>
          <p:cNvSpPr>
            <a:spLocks noGrp="1"/>
          </p:cNvSpPr>
          <p:nvPr/>
        </p:nvSpPr>
        <p:spPr>
          <a:xfrm>
            <a:off x="8334375" y="138112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Әлеуметтік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BCB1530-7F24-4DF0-9AE8-4A162EBF11AA}"/>
              </a:ext>
            </a:extLst>
          </p:cNvPr>
          <p:cNvSpPr>
            <a:spLocks noGrp="1"/>
          </p:cNvSpPr>
          <p:nvPr/>
        </p:nvSpPr>
        <p:spPr>
          <a:xfrm>
            <a:off x="8477250" y="212407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халық саны, өмір салты, қолжетімділік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5D40063-5A1D-42FF-9722-D280B57B3C9A}"/>
              </a:ext>
            </a:extLst>
          </p:cNvPr>
          <p:cNvSpPr>
            <a:spLocks noGrp="1"/>
          </p:cNvSpPr>
          <p:nvPr/>
        </p:nvSpPr>
        <p:spPr>
          <a:xfrm>
            <a:off x="523875" y="357187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Экономикалық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8CA7C7C-7BAF-4345-81FF-237C7B538426}"/>
              </a:ext>
            </a:extLst>
          </p:cNvPr>
          <p:cNvSpPr>
            <a:spLocks noGrp="1"/>
          </p:cNvSpPr>
          <p:nvPr/>
        </p:nvSpPr>
        <p:spPr>
          <a:xfrm>
            <a:off x="666750" y="431482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жұмыс орындары, игеру құны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41D45255-AC72-4729-8015-B1286ADD18E9}"/>
              </a:ext>
            </a:extLst>
          </p:cNvPr>
          <p:cNvSpPr>
            <a:spLocks noGrp="1"/>
          </p:cNvSpPr>
          <p:nvPr/>
        </p:nvSpPr>
        <p:spPr>
          <a:xfrm>
            <a:off x="4429125" y="357187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Көліктік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B223DDA-B3DE-403C-A375-BA54C154038E}"/>
              </a:ext>
            </a:extLst>
          </p:cNvPr>
          <p:cNvSpPr>
            <a:spLocks noGrp="1"/>
          </p:cNvSpPr>
          <p:nvPr/>
        </p:nvSpPr>
        <p:spPr>
          <a:xfrm>
            <a:off x="4572000" y="431482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магистральдар, көпірлер, қоғамдық көлік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6423B78B-9F96-402A-86F2-FF63D0C15021}"/>
              </a:ext>
            </a:extLst>
          </p:cNvPr>
          <p:cNvSpPr>
            <a:spLocks noGrp="1"/>
          </p:cNvSpPr>
          <p:nvPr/>
        </p:nvSpPr>
        <p:spPr>
          <a:xfrm>
            <a:off x="8334375" y="357187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Экологиялық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7FFF09F-4945-46B2-9FFF-6F4510AC88AF}"/>
              </a:ext>
            </a:extLst>
          </p:cNvPr>
          <p:cNvSpPr>
            <a:spLocks noGrp="1"/>
          </p:cNvSpPr>
          <p:nvPr/>
        </p:nvSpPr>
        <p:spPr>
          <a:xfrm>
            <a:off x="8477250" y="431482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ластану, қауіптер, жасыл қаңқа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A650DBD-ECA8-4798-AC46-E972F6973AF7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39175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69D2F72-9AD7-4C6D-A479-0CBFDAA2B96B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AA64FB-DB70-48FF-8602-1D3EA727D3E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Жоспарлау құрылымы: қаңқа және мата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92F7784-94B9-48A8-B3A0-EB4B04C26B4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9C222B-4881-4B31-AB1D-50303B4F3017}"/>
              </a:ext>
            </a:extLst>
          </p:cNvPr>
          <p:cNvSpPr>
            <a:spLocks noGrp="1"/>
          </p:cNvSpPr>
          <p:nvPr/>
        </p:nvSpPr>
        <p:spPr>
          <a:xfrm>
            <a:off x="571500" y="1381125"/>
            <a:ext cx="5810250" cy="428625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13E10D5F-1915-49BB-BA0C-7BFE722E921E}"/>
              </a:ext>
            </a:extLst>
          </p:cNvPr>
          <p:cNvSpPr>
            <a:spLocks noGrp="1"/>
          </p:cNvSpPr>
          <p:nvPr/>
        </p:nvSpPr>
        <p:spPr>
          <a:xfrm>
            <a:off x="523875" y="3824288"/>
            <a:ext cx="5905500" cy="1071563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D77F88C-E5D9-4DAB-B8B6-851AF034D63B}"/>
              </a:ext>
            </a:extLst>
          </p:cNvPr>
          <p:cNvSpPr>
            <a:spLocks noGrp="1"/>
          </p:cNvSpPr>
          <p:nvPr/>
        </p:nvSpPr>
        <p:spPr>
          <a:xfrm>
            <a:off x="2605088" y="1381125"/>
            <a:ext cx="9525" cy="4286250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BA5ECED-B247-4F2D-8689-487B6F232809}"/>
              </a:ext>
            </a:extLst>
          </p:cNvPr>
          <p:cNvSpPr>
            <a:spLocks noGrp="1"/>
          </p:cNvSpPr>
          <p:nvPr/>
        </p:nvSpPr>
        <p:spPr>
          <a:xfrm>
            <a:off x="571500" y="2881313"/>
            <a:ext cx="5810250" cy="9525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C7614D2-19CA-4CA4-A374-CAD5DFAC573C}"/>
              </a:ext>
            </a:extLst>
          </p:cNvPr>
          <p:cNvSpPr>
            <a:spLocks noGrp="1"/>
          </p:cNvSpPr>
          <p:nvPr/>
        </p:nvSpPr>
        <p:spPr>
          <a:xfrm>
            <a:off x="862013" y="1595438"/>
            <a:ext cx="1394460" cy="942975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C734567-2BF2-43C1-947E-428C4DB6D610}"/>
              </a:ext>
            </a:extLst>
          </p:cNvPr>
          <p:cNvSpPr>
            <a:spLocks noGrp="1"/>
          </p:cNvSpPr>
          <p:nvPr/>
        </p:nvSpPr>
        <p:spPr>
          <a:xfrm>
            <a:off x="3069908" y="1595438"/>
            <a:ext cx="1278255" cy="942975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2FFC768-9BAF-4950-B889-F621F450534F}"/>
              </a:ext>
            </a:extLst>
          </p:cNvPr>
          <p:cNvSpPr>
            <a:spLocks noGrp="1"/>
          </p:cNvSpPr>
          <p:nvPr/>
        </p:nvSpPr>
        <p:spPr>
          <a:xfrm>
            <a:off x="4754880" y="1595438"/>
            <a:ext cx="1278255" cy="942975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AE9F62F-F7BB-41A1-AFF9-3A892EEF179E}"/>
              </a:ext>
            </a:extLst>
          </p:cNvPr>
          <p:cNvSpPr>
            <a:spLocks noGrp="1"/>
          </p:cNvSpPr>
          <p:nvPr/>
        </p:nvSpPr>
        <p:spPr>
          <a:xfrm>
            <a:off x="862013" y="3309938"/>
            <a:ext cx="1394460" cy="771525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0D9AFD7-4E9C-46D9-A82C-46928473F6EB}"/>
              </a:ext>
            </a:extLst>
          </p:cNvPr>
          <p:cNvSpPr>
            <a:spLocks noGrp="1"/>
          </p:cNvSpPr>
          <p:nvPr/>
        </p:nvSpPr>
        <p:spPr>
          <a:xfrm>
            <a:off x="3069908" y="3309938"/>
            <a:ext cx="1278255" cy="771525"/>
          </a:xfrm>
          <a:prstGeom prst="rect">
            <a:avLst/>
          </a:prstGeom>
          <a:solidFill>
            <a:srgbClr val="E6C6C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CBBFA07-2DCA-4A92-A617-61B25B039FEA}"/>
              </a:ext>
            </a:extLst>
          </p:cNvPr>
          <p:cNvSpPr>
            <a:spLocks noGrp="1"/>
          </p:cNvSpPr>
          <p:nvPr/>
        </p:nvSpPr>
        <p:spPr>
          <a:xfrm>
            <a:off x="4754880" y="3309938"/>
            <a:ext cx="1278255" cy="771525"/>
          </a:xfrm>
          <a:prstGeom prst="rect">
            <a:avLst/>
          </a:prstGeom>
          <a:solidFill>
            <a:srgbClr val="2F6B4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21313C7-50AF-402B-84B0-5A1B9910039A}"/>
              </a:ext>
            </a:extLst>
          </p:cNvPr>
          <p:cNvSpPr>
            <a:spLocks noGrp="1"/>
          </p:cNvSpPr>
          <p:nvPr/>
        </p:nvSpPr>
        <p:spPr>
          <a:xfrm>
            <a:off x="6953250" y="1381125"/>
            <a:ext cx="4095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167" lnSpcReduction="10000"/>
          </a:bodyPr>
          <a:lstStyle/>
          <a:p>
            <a:pPr algn="l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ҚАҢҚА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2573F00-DA0B-4E4F-9EC5-F869BE315B7F}"/>
              </a:ext>
            </a:extLst>
          </p:cNvPr>
          <p:cNvSpPr>
            <a:spLocks noGrp="1"/>
          </p:cNvSpPr>
          <p:nvPr/>
        </p:nvSpPr>
        <p:spPr>
          <a:xfrm>
            <a:off x="6953250" y="1857375"/>
            <a:ext cx="409575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қоғамдық орталықтар — түйіндер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магистральдар — осьтер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өзендер мен жасыл дәліздер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инженерлік коммуникациялар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827FC86-E3A2-411B-9273-EDC37B0E41EB}"/>
              </a:ext>
            </a:extLst>
          </p:cNvPr>
          <p:cNvSpPr>
            <a:spLocks noGrp="1"/>
          </p:cNvSpPr>
          <p:nvPr/>
        </p:nvSpPr>
        <p:spPr>
          <a:xfrm>
            <a:off x="6953250" y="3810000"/>
            <a:ext cx="4095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167" lnSpcReduction="10000"/>
          </a:bodyPr>
          <a:lstStyle/>
          <a:p>
            <a:pPr algn="l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МАТА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B6D1875-CB6F-4147-B1B4-208DB8972B4E}"/>
              </a:ext>
            </a:extLst>
          </p:cNvPr>
          <p:cNvSpPr>
            <a:spLocks noGrp="1"/>
          </p:cNvSpPr>
          <p:nvPr/>
        </p:nvSpPr>
        <p:spPr>
          <a:xfrm>
            <a:off x="6953250" y="4286250"/>
            <a:ext cx="4095750" cy="1619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орамдар мен шағынаудандар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жер телімдері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құрылыс пен аула кеңістіктері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жергілікті өтпелер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E128C55-05F8-4853-B33A-DEBF39C23B4F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938786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5971A54-8C7E-422D-9324-F28C2F382ECF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E19E4D-E684-46AE-AC25-38123075DB21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Жоспарлау құрылымының негізгі түрлері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184CA98-6A56-43D4-982E-09DCEAE5BED2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D376976-A3FF-4634-8B0C-D250EDBD58FE}"/>
              </a:ext>
            </a:extLst>
          </p:cNvPr>
          <p:cNvSpPr>
            <a:spLocks noGrp="1"/>
          </p:cNvSpPr>
          <p:nvPr/>
        </p:nvSpPr>
        <p:spPr>
          <a:xfrm>
            <a:off x="523875" y="12382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Ықшам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907E72E-78EE-488B-835C-81A49C479FC9}"/>
              </a:ext>
            </a:extLst>
          </p:cNvPr>
          <p:cNvSpPr>
            <a:spLocks noGrp="1"/>
          </p:cNvSpPr>
          <p:nvPr/>
        </p:nvSpPr>
        <p:spPr>
          <a:xfrm>
            <a:off x="3095625" y="123825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қысқа байланыстар, желілердің үнемділігі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1A9B49-7F48-446C-B756-EC814BDA7EFA}"/>
              </a:ext>
            </a:extLst>
          </p:cNvPr>
          <p:cNvSpPr>
            <a:spLocks noGrp="1"/>
          </p:cNvSpPr>
          <p:nvPr/>
        </p:nvSpPr>
        <p:spPr>
          <a:xfrm>
            <a:off x="7429500" y="12382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орталықтың шамадан тыс жүктелуі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15F6D8A1-6C34-4C1A-945C-E021B8B60459}"/>
              </a:ext>
            </a:extLst>
          </p:cNvPr>
          <p:cNvSpPr>
            <a:spLocks noGrp="1"/>
          </p:cNvSpPr>
          <p:nvPr/>
        </p:nvSpPr>
        <p:spPr>
          <a:xfrm>
            <a:off x="523875" y="220980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Сызықтық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54A295-EADA-4CCA-BCFC-A74794198B7B}"/>
              </a:ext>
            </a:extLst>
          </p:cNvPr>
          <p:cNvSpPr>
            <a:spLocks noGrp="1"/>
          </p:cNvSpPr>
          <p:nvPr/>
        </p:nvSpPr>
        <p:spPr>
          <a:xfrm>
            <a:off x="3095625" y="220980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өзен немесе магистраль бойымен даму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B45006B-3EAB-4A47-81E8-CDCD1378FD5E}"/>
              </a:ext>
            </a:extLst>
          </p:cNvPr>
          <p:cNvSpPr>
            <a:spLocks noGrp="1"/>
          </p:cNvSpPr>
          <p:nvPr/>
        </p:nvSpPr>
        <p:spPr>
          <a:xfrm>
            <a:off x="7429500" y="220980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ұзақ бойлық байланыстар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CD33BED-3628-416E-A252-04080B39CB12}"/>
              </a:ext>
            </a:extLst>
          </p:cNvPr>
          <p:cNvSpPr>
            <a:spLocks noGrp="1"/>
          </p:cNvSpPr>
          <p:nvPr/>
        </p:nvSpPr>
        <p:spPr>
          <a:xfrm>
            <a:off x="523875" y="31813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Радиалды-сақиналы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5944329-9E74-49A6-8327-6DEDE5EC48C0}"/>
              </a:ext>
            </a:extLst>
          </p:cNvPr>
          <p:cNvSpPr>
            <a:spLocks noGrp="1"/>
          </p:cNvSpPr>
          <p:nvPr/>
        </p:nvSpPr>
        <p:spPr>
          <a:xfrm>
            <a:off x="3095625" y="318135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орталықпен жақсы байланыс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2DA452-F349-465A-8B3C-52B2C4A33327}"/>
              </a:ext>
            </a:extLst>
          </p:cNvPr>
          <p:cNvSpPr>
            <a:spLocks noGrp="1"/>
          </p:cNvSpPr>
          <p:nvPr/>
        </p:nvSpPr>
        <p:spPr>
          <a:xfrm>
            <a:off x="7429500" y="31813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орталық пен радиустарға жүктеме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D14D6FE2-9087-466C-875D-5FBB73AA5A61}"/>
              </a:ext>
            </a:extLst>
          </p:cNvPr>
          <p:cNvSpPr>
            <a:spLocks noGrp="1"/>
          </p:cNvSpPr>
          <p:nvPr/>
        </p:nvSpPr>
        <p:spPr>
          <a:xfrm>
            <a:off x="523875" y="415290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E7E9D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Тікбұрышты тор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B8CC7A2-60B0-4417-9709-0E3C5A2C5A44}"/>
              </a:ext>
            </a:extLst>
          </p:cNvPr>
          <p:cNvSpPr>
            <a:spLocks noGrp="1"/>
          </p:cNvSpPr>
          <p:nvPr/>
        </p:nvSpPr>
        <p:spPr>
          <a:xfrm>
            <a:off x="3095625" y="415290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айқындық, орамдарды бөлу қолайлылығы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901F01A-4C27-4664-AA96-BFA34AC599B5}"/>
              </a:ext>
            </a:extLst>
          </p:cNvPr>
          <p:cNvSpPr>
            <a:spLocks noGrp="1"/>
          </p:cNvSpPr>
          <p:nvPr/>
        </p:nvSpPr>
        <p:spPr>
          <a:xfrm>
            <a:off x="7429500" y="415290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жер бедерін әрдайым ескермейді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A0E8389C-AABD-45F0-810D-55BA298EC95C}"/>
              </a:ext>
            </a:extLst>
          </p:cNvPr>
          <p:cNvSpPr>
            <a:spLocks noGrp="1"/>
          </p:cNvSpPr>
          <p:nvPr/>
        </p:nvSpPr>
        <p:spPr>
          <a:xfrm>
            <a:off x="523875" y="51244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Бөлшектенген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2DAECE1-05CA-4F97-88EA-68663E2AA300}"/>
              </a:ext>
            </a:extLst>
          </p:cNvPr>
          <p:cNvSpPr>
            <a:spLocks noGrp="1"/>
          </p:cNvSpPr>
          <p:nvPr/>
        </p:nvSpPr>
        <p:spPr>
          <a:xfrm>
            <a:off x="3095625" y="512445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табиғи кедергілерге бейімделу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1A3029-0BAB-42CB-881C-AEF09F27266C}"/>
              </a:ext>
            </a:extLst>
          </p:cNvPr>
          <p:cNvSpPr>
            <a:spLocks noGrp="1"/>
          </p:cNvSpPr>
          <p:nvPr/>
        </p:nvSpPr>
        <p:spPr>
          <a:xfrm>
            <a:off x="7429500" y="51244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бөліктер арасындағы қымбат байланыстар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6C354E0-9211-45EE-911F-65C0A18F5EED}"/>
              </a:ext>
            </a:extLst>
          </p:cNvPr>
          <p:cNvSpPr>
            <a:spLocks noGrp="1"/>
          </p:cNvSpPr>
          <p:nvPr/>
        </p:nvSpPr>
        <p:spPr>
          <a:xfrm>
            <a:off x="3095625" y="952500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 algn="l">
              <a:defRPr sz="12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Артықшылығы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46CA95-FE3B-4655-BA3A-668C2A97347E}"/>
              </a:ext>
            </a:extLst>
          </p:cNvPr>
          <p:cNvSpPr>
            <a:spLocks noGrp="1"/>
          </p:cNvSpPr>
          <p:nvPr/>
        </p:nvSpPr>
        <p:spPr>
          <a:xfrm>
            <a:off x="7429500" y="952500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 algn="l">
              <a:defRPr sz="1200" b="1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Шектеуі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E48662D-9358-43C8-88DA-B9D313B7ACC6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6C83BB9-DFF1-44A7-A346-554D1DB314DA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66530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0D23B73E-0AD7-426C-8BDB-27408F60D612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11049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24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Қаланың жоспарлау құрылымының негізгі түрлері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4CA9D6-9224-4EBA-9BBB-BA8DEB7E3BFB}"/>
              </a:ext>
            </a:extLst>
          </p:cNvPr>
          <p:cNvSpPr>
            <a:spLocks noGrp="1"/>
          </p:cNvSpPr>
          <p:nvPr/>
        </p:nvSpPr>
        <p:spPr>
          <a:xfrm>
            <a:off x="571500" y="838200"/>
            <a:ext cx="1104900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l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Шартты сызбалар: сызықтар негізгі көліктік-жоспарлау байланыстарын көрсетеді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CFCAC14-FF97-4D63-AC22-AE4D03C1320B}"/>
              </a:ext>
            </a:extLst>
          </p:cNvPr>
          <p:cNvSpPr>
            <a:spLocks noGrp="1"/>
          </p:cNvSpPr>
          <p:nvPr/>
        </p:nvSpPr>
        <p:spPr>
          <a:xfrm>
            <a:off x="4057650" y="1333500"/>
            <a:ext cx="9525" cy="4810125"/>
          </a:xfrm>
          <a:prstGeom prst="line">
            <a:avLst/>
          </a:prstGeom>
          <a:noFill/>
          <a:ln w="19050">
            <a:solidFill>
              <a:srgbClr val="D8E1DD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4E9C630-EBC5-444C-8B8B-1163E46C1012}"/>
              </a:ext>
            </a:extLst>
          </p:cNvPr>
          <p:cNvSpPr>
            <a:spLocks noGrp="1"/>
          </p:cNvSpPr>
          <p:nvPr/>
        </p:nvSpPr>
        <p:spPr>
          <a:xfrm>
            <a:off x="8124825" y="1333500"/>
            <a:ext cx="9525" cy="4810125"/>
          </a:xfrm>
          <a:prstGeom prst="line">
            <a:avLst/>
          </a:prstGeom>
          <a:noFill/>
          <a:ln w="19050">
            <a:solidFill>
              <a:srgbClr val="D8E1DD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A7C808-ECC7-42B6-A0C9-A3C74BB67887}"/>
              </a:ext>
            </a:extLst>
          </p:cNvPr>
          <p:cNvSpPr>
            <a:spLocks noGrp="1"/>
          </p:cNvSpPr>
          <p:nvPr/>
        </p:nvSpPr>
        <p:spPr>
          <a:xfrm>
            <a:off x="428625" y="1381125"/>
            <a:ext cx="3333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1. Сызықтық құрылым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EFA55D0-B855-4BAF-BDD8-114423DC8C0D}"/>
              </a:ext>
            </a:extLst>
          </p:cNvPr>
          <p:cNvSpPr>
            <a:spLocks noGrp="1"/>
          </p:cNvSpPr>
          <p:nvPr/>
        </p:nvSpPr>
        <p:spPr>
          <a:xfrm>
            <a:off x="428625" y="1790700"/>
            <a:ext cx="33337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39"/>
          </a:bodyPr>
          <a:lstStyle>
            <a:defPPr algn="ctr">
              <a:defRPr sz="105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(кейде қате түрде «тік құрылым» деп атайды)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4187C54-C69D-4074-9652-403B96889054}"/>
              </a:ext>
            </a:extLst>
          </p:cNvPr>
          <p:cNvSpPr>
            <a:spLocks noGrp="1"/>
          </p:cNvSpPr>
          <p:nvPr/>
        </p:nvSpPr>
        <p:spPr>
          <a:xfrm>
            <a:off x="857250" y="3190875"/>
            <a:ext cx="2524125" cy="9525"/>
          </a:xfrm>
          <a:prstGeom prst="line">
            <a:avLst/>
          </a:prstGeom>
          <a:noFill/>
          <a:ln w="171450">
            <a:solidFill>
              <a:srgbClr val="485761"/>
            </a:solidFill>
            <a:prstDash val="solid"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248812B-DE00-4DD5-9C4A-155B423854D0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714375" cy="523875"/>
          </a:xfrm>
          <a:prstGeom prst="roundRect">
            <a:avLst>
              <a:gd name="adj" fmla="val 14545"/>
            </a:avLst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AF19533-D41C-40FB-B9E9-B3D4BA3BC789}"/>
              </a:ext>
            </a:extLst>
          </p:cNvPr>
          <p:cNvSpPr>
            <a:spLocks noGrp="1"/>
          </p:cNvSpPr>
          <p:nvPr/>
        </p:nvSpPr>
        <p:spPr>
          <a:xfrm>
            <a:off x="1619250" y="2428875"/>
            <a:ext cx="714375" cy="523875"/>
          </a:xfrm>
          <a:prstGeom prst="roundRect">
            <a:avLst>
              <a:gd name="adj" fmla="val 14545"/>
            </a:avLst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D400445-475A-4DCB-A730-0F51975796F8}"/>
              </a:ext>
            </a:extLst>
          </p:cNvPr>
          <p:cNvSpPr>
            <a:spLocks noGrp="1"/>
          </p:cNvSpPr>
          <p:nvPr/>
        </p:nvSpPr>
        <p:spPr>
          <a:xfrm>
            <a:off x="2571750" y="2428875"/>
            <a:ext cx="714375" cy="523875"/>
          </a:xfrm>
          <a:prstGeom prst="roundRect">
            <a:avLst>
              <a:gd name="adj" fmla="val 14545"/>
            </a:avLst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1865F14-5321-4E63-9F96-A8B6D86576AA}"/>
              </a:ext>
            </a:extLst>
          </p:cNvPr>
          <p:cNvSpPr>
            <a:spLocks noGrp="1"/>
          </p:cNvSpPr>
          <p:nvPr/>
        </p:nvSpPr>
        <p:spPr>
          <a:xfrm>
            <a:off x="666750" y="3619500"/>
            <a:ext cx="714375" cy="523875"/>
          </a:xfrm>
          <a:prstGeom prst="roundRect">
            <a:avLst>
              <a:gd name="adj" fmla="val 14545"/>
            </a:avLst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796A473-51F0-4B16-BBF0-E20AFC35AAF4}"/>
              </a:ext>
            </a:extLst>
          </p:cNvPr>
          <p:cNvSpPr>
            <a:spLocks noGrp="1"/>
          </p:cNvSpPr>
          <p:nvPr/>
        </p:nvSpPr>
        <p:spPr>
          <a:xfrm>
            <a:off x="1619250" y="3619500"/>
            <a:ext cx="714375" cy="523875"/>
          </a:xfrm>
          <a:prstGeom prst="roundRect">
            <a:avLst>
              <a:gd name="adj" fmla="val 14545"/>
            </a:avLst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91DBE872-DBCD-4971-BC29-17F838B851E3}"/>
              </a:ext>
            </a:extLst>
          </p:cNvPr>
          <p:cNvSpPr>
            <a:spLocks noGrp="1"/>
          </p:cNvSpPr>
          <p:nvPr/>
        </p:nvSpPr>
        <p:spPr>
          <a:xfrm>
            <a:off x="2571750" y="3619500"/>
            <a:ext cx="714375" cy="523875"/>
          </a:xfrm>
          <a:prstGeom prst="roundRect">
            <a:avLst>
              <a:gd name="adj" fmla="val 14545"/>
            </a:avLst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60933B8-A260-41B5-92F4-EB3FBFAA2606}"/>
              </a:ext>
            </a:extLst>
          </p:cNvPr>
          <p:cNvSpPr>
            <a:spLocks noGrp="1"/>
          </p:cNvSpPr>
          <p:nvPr/>
        </p:nvSpPr>
        <p:spPr>
          <a:xfrm>
            <a:off x="3048000" y="3038475"/>
            <a:ext cx="323850" cy="323850"/>
          </a:xfrm>
          <a:prstGeom prst="ellipse">
            <a:avLst/>
          </a:prstGeom>
          <a:solidFill>
            <a:srgbClr val="D89A2B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F689175-AFDC-4264-AB69-163B3D12B9BD}"/>
              </a:ext>
            </a:extLst>
          </p:cNvPr>
          <p:cNvSpPr>
            <a:spLocks noGrp="1"/>
          </p:cNvSpPr>
          <p:nvPr/>
        </p:nvSpPr>
        <p:spPr>
          <a:xfrm>
            <a:off x="523875" y="4762500"/>
            <a:ext cx="3190875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Қала бір негізгі осьтің бойымен дамиды: өзен, жол немесе аңғар бойымен.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186E118-0964-4D98-AC78-EE0F31B9B8B0}"/>
              </a:ext>
            </a:extLst>
          </p:cNvPr>
          <p:cNvSpPr>
            <a:spLocks noGrp="1"/>
          </p:cNvSpPr>
          <p:nvPr/>
        </p:nvSpPr>
        <p:spPr>
          <a:xfrm>
            <a:off x="523875" y="5572125"/>
            <a:ext cx="31908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Артықшылығы: даму бағыты айқын.</a:t>
            </a:r>
          </a:p>
          <a:p>
            <a: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Кемшілігі: бойлық байланыстар ұзақ.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BD72EE4-B739-4152-B0CD-8ED3106EADE1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3333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2. Радиалды құрылым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9EC423E-942D-4DA3-911F-34B95555B6B4}"/>
              </a:ext>
            </a:extLst>
          </p:cNvPr>
          <p:cNvSpPr>
            <a:spLocks noGrp="1"/>
          </p:cNvSpPr>
          <p:nvPr/>
        </p:nvSpPr>
        <p:spPr>
          <a:xfrm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3E55998-6D1A-4C10-8818-73B36E89F143}"/>
              </a:ext>
            </a:extLst>
          </p:cNvPr>
          <p:cNvSpPr>
            <a:spLocks noGrp="1"/>
          </p:cNvSpPr>
          <p:nvPr/>
        </p:nvSpPr>
        <p:spPr>
          <a:xfrm rot="2700000"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6F882A5-8DD1-4D47-8DE0-9A66401BD1C5}"/>
              </a:ext>
            </a:extLst>
          </p:cNvPr>
          <p:cNvSpPr>
            <a:spLocks noGrp="1"/>
          </p:cNvSpPr>
          <p:nvPr/>
        </p:nvSpPr>
        <p:spPr>
          <a:xfrm rot="5400000"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9844B7B-50DB-4622-9E71-2904A2978A26}"/>
              </a:ext>
            </a:extLst>
          </p:cNvPr>
          <p:cNvSpPr>
            <a:spLocks noGrp="1"/>
          </p:cNvSpPr>
          <p:nvPr/>
        </p:nvSpPr>
        <p:spPr>
          <a:xfrm rot="8100000"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40FB26C-554F-4138-9754-C835F492CB17}"/>
              </a:ext>
            </a:extLst>
          </p:cNvPr>
          <p:cNvSpPr>
            <a:spLocks noGrp="1"/>
          </p:cNvSpPr>
          <p:nvPr/>
        </p:nvSpPr>
        <p:spPr>
          <a:xfrm rot="10800000"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51678C4-20F5-40A9-9B3A-A62FA84BAD5C}"/>
              </a:ext>
            </a:extLst>
          </p:cNvPr>
          <p:cNvSpPr>
            <a:spLocks noGrp="1"/>
          </p:cNvSpPr>
          <p:nvPr/>
        </p:nvSpPr>
        <p:spPr>
          <a:xfrm rot="13500000"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8958D5B-6053-45A1-BCFB-AA6292146A42}"/>
              </a:ext>
            </a:extLst>
          </p:cNvPr>
          <p:cNvSpPr>
            <a:spLocks noGrp="1"/>
          </p:cNvSpPr>
          <p:nvPr/>
        </p:nvSpPr>
        <p:spPr>
          <a:xfrm rot="16200000"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18D81AA-9BE4-4BB9-8CB9-DF4920D09C1E}"/>
              </a:ext>
            </a:extLst>
          </p:cNvPr>
          <p:cNvSpPr>
            <a:spLocks noGrp="1"/>
          </p:cNvSpPr>
          <p:nvPr/>
        </p:nvSpPr>
        <p:spPr>
          <a:xfrm rot="18900000">
            <a:off x="6057900" y="1857375"/>
            <a:ext cx="76200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EE8C0CAE-0354-445F-B7CB-E7D891396CC9}"/>
              </a:ext>
            </a:extLst>
          </p:cNvPr>
          <p:cNvSpPr>
            <a:spLocks noGrp="1"/>
          </p:cNvSpPr>
          <p:nvPr/>
        </p:nvSpPr>
        <p:spPr>
          <a:xfrm>
            <a:off x="5572125" y="2714625"/>
            <a:ext cx="1047750" cy="1047750"/>
          </a:xfrm>
          <a:prstGeom prst="ellipse">
            <a:avLst/>
          </a:prstGeom>
          <a:solidFill>
            <a:srgbClr val="17365D"/>
          </a:solidFill>
          <a:ln w="28575">
            <a:solidFill>
              <a:srgbClr val="FFFFFF"/>
            </a:solidFill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DC6FC46-9938-473F-BA8E-8B882B558086}"/>
              </a:ext>
            </a:extLst>
          </p:cNvPr>
          <p:cNvSpPr>
            <a:spLocks noGrp="1"/>
          </p:cNvSpPr>
          <p:nvPr/>
        </p:nvSpPr>
        <p:spPr>
          <a:xfrm>
            <a:off x="5619750" y="3000375"/>
            <a:ext cx="952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ОРТАЛЫҚ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A44E13E9-FAEF-40DB-B682-379A5C1A8A54}"/>
              </a:ext>
            </a:extLst>
          </p:cNvPr>
          <p:cNvSpPr>
            <a:spLocks noGrp="1"/>
          </p:cNvSpPr>
          <p:nvPr/>
        </p:nvSpPr>
        <p:spPr>
          <a:xfrm>
            <a:off x="7305675" y="3028950"/>
            <a:ext cx="533400" cy="419100"/>
          </a:xfrm>
          <a:prstGeom prst="roundRect">
            <a:avLst>
              <a:gd name="adj" fmla="val 18182"/>
            </a:avLst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D446CE40-F548-4CED-A607-A08E5F018211}"/>
              </a:ext>
            </a:extLst>
          </p:cNvPr>
          <p:cNvSpPr>
            <a:spLocks noGrp="1"/>
          </p:cNvSpPr>
          <p:nvPr/>
        </p:nvSpPr>
        <p:spPr>
          <a:xfrm>
            <a:off x="6567488" y="4307528"/>
            <a:ext cx="533400" cy="419100"/>
          </a:xfrm>
          <a:prstGeom prst="roundRect">
            <a:avLst>
              <a:gd name="adj" fmla="val 18182"/>
            </a:avLst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DEE10A64-226B-44AD-A551-93587DD41240}"/>
              </a:ext>
            </a:extLst>
          </p:cNvPr>
          <p:cNvSpPr>
            <a:spLocks noGrp="1"/>
          </p:cNvSpPr>
          <p:nvPr/>
        </p:nvSpPr>
        <p:spPr>
          <a:xfrm>
            <a:off x="5091113" y="4307528"/>
            <a:ext cx="533400" cy="419100"/>
          </a:xfrm>
          <a:prstGeom prst="roundRect">
            <a:avLst>
              <a:gd name="adj" fmla="val 18182"/>
            </a:avLst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059E86B3-D25B-4728-A705-D98F5D18E166}"/>
              </a:ext>
            </a:extLst>
          </p:cNvPr>
          <p:cNvSpPr>
            <a:spLocks noGrp="1"/>
          </p:cNvSpPr>
          <p:nvPr/>
        </p:nvSpPr>
        <p:spPr>
          <a:xfrm>
            <a:off x="4352925" y="3028950"/>
            <a:ext cx="533400" cy="419100"/>
          </a:xfrm>
          <a:prstGeom prst="roundRect">
            <a:avLst>
              <a:gd name="adj" fmla="val 18182"/>
            </a:avLst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73C56BDB-3BA9-4AC6-8EE4-5DB90D32201E}"/>
              </a:ext>
            </a:extLst>
          </p:cNvPr>
          <p:cNvSpPr>
            <a:spLocks noGrp="1"/>
          </p:cNvSpPr>
          <p:nvPr/>
        </p:nvSpPr>
        <p:spPr>
          <a:xfrm>
            <a:off x="5091112" y="1750372"/>
            <a:ext cx="533400" cy="419100"/>
          </a:xfrm>
          <a:prstGeom prst="roundRect">
            <a:avLst>
              <a:gd name="adj" fmla="val 18182"/>
            </a:avLst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EDD0656C-5060-4F9E-AEAA-694E2B2C24F6}"/>
              </a:ext>
            </a:extLst>
          </p:cNvPr>
          <p:cNvSpPr>
            <a:spLocks noGrp="1"/>
          </p:cNvSpPr>
          <p:nvPr/>
        </p:nvSpPr>
        <p:spPr>
          <a:xfrm>
            <a:off x="6567488" y="1750372"/>
            <a:ext cx="533400" cy="419100"/>
          </a:xfrm>
          <a:prstGeom prst="roundRect">
            <a:avLst>
              <a:gd name="adj" fmla="val 18182"/>
            </a:avLst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F44D3C5-A858-47D4-A730-2718091A13E8}"/>
              </a:ext>
            </a:extLst>
          </p:cNvPr>
          <p:cNvSpPr>
            <a:spLocks noGrp="1"/>
          </p:cNvSpPr>
          <p:nvPr/>
        </p:nvSpPr>
        <p:spPr>
          <a:xfrm>
            <a:off x="4476750" y="4762500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Негізгі көшелер орталықтан радиустар бойынша таралады.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4B0156A-8F2C-4CE8-8F61-6A36CACE95E7}"/>
              </a:ext>
            </a:extLst>
          </p:cNvPr>
          <p:cNvSpPr>
            <a:spLocks noGrp="1"/>
          </p:cNvSpPr>
          <p:nvPr/>
        </p:nvSpPr>
        <p:spPr>
          <a:xfrm>
            <a:off x="4476750" y="557212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472"/>
          </a:bodyPr>
          <a:lstStyle>
            <a:def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Артықшылығы: орталықпен тікелей байланыс.</a:t>
            </a:r>
          </a:p>
          <a:p>
            <a: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Кемшілігі: орталыққа түсетін жүктеме жоғары.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EF7FC9E-E7D8-4706-B5BB-3B7E8EBABD20}"/>
              </a:ext>
            </a:extLst>
          </p:cNvPr>
          <p:cNvSpPr>
            <a:spLocks noGrp="1"/>
          </p:cNvSpPr>
          <p:nvPr/>
        </p:nvSpPr>
        <p:spPr>
          <a:xfrm>
            <a:off x="8429625" y="1381125"/>
            <a:ext cx="3333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845"/>
          </a:bodyPr>
          <a:lstStyle>
            <a:def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3. Радиалды-сақиналы құрылым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09157503-789C-40B4-9408-4E3B0BCC1D8B}"/>
              </a:ext>
            </a:extLst>
          </p:cNvPr>
          <p:cNvSpPr>
            <a:spLocks noGrp="1"/>
          </p:cNvSpPr>
          <p:nvPr/>
        </p:nvSpPr>
        <p:spPr>
          <a:xfrm>
            <a:off x="9005888" y="2071688"/>
            <a:ext cx="2333625" cy="2333625"/>
          </a:xfrm>
          <a:prstGeom prst="ellipse">
            <a:avLst/>
          </a:prstGeom>
          <a:noFill/>
          <a:ln w="85725">
            <a:solidFill>
              <a:srgbClr val="D89A2B"/>
            </a:solidFill>
            <a:prstDash val="solid"/>
          </a:ln>
        </p:spPr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0942F894-8AED-42F7-BEE4-988BA9B9F7A9}"/>
              </a:ext>
            </a:extLst>
          </p:cNvPr>
          <p:cNvSpPr>
            <a:spLocks noGrp="1"/>
          </p:cNvSpPr>
          <p:nvPr/>
        </p:nvSpPr>
        <p:spPr>
          <a:xfrm>
            <a:off x="9386888" y="2452688"/>
            <a:ext cx="1571625" cy="1571625"/>
          </a:xfrm>
          <a:prstGeom prst="ellipse">
            <a:avLst/>
          </a:prstGeom>
          <a:noFill/>
          <a:ln w="85725">
            <a:solidFill>
              <a:srgbClr val="D89A2B"/>
            </a:solidFill>
            <a:prstDash val="solid"/>
          </a:ln>
        </p:spPr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922EFE49-1943-4F01-B2A9-446CC6C28A01}"/>
              </a:ext>
            </a:extLst>
          </p:cNvPr>
          <p:cNvSpPr>
            <a:spLocks noGrp="1"/>
          </p:cNvSpPr>
          <p:nvPr/>
        </p:nvSpPr>
        <p:spPr>
          <a:xfrm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76B850E-8D97-4728-9D67-ED51202518DA}"/>
              </a:ext>
            </a:extLst>
          </p:cNvPr>
          <p:cNvSpPr>
            <a:spLocks noGrp="1"/>
          </p:cNvSpPr>
          <p:nvPr/>
        </p:nvSpPr>
        <p:spPr>
          <a:xfrm rot="2700000"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A9A8E5B-3FD0-4FBF-9CC8-5FF7AA97F624}"/>
              </a:ext>
            </a:extLst>
          </p:cNvPr>
          <p:cNvSpPr>
            <a:spLocks noGrp="1"/>
          </p:cNvSpPr>
          <p:nvPr/>
        </p:nvSpPr>
        <p:spPr>
          <a:xfrm rot="5400000"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E0B31B73-2B87-4306-9081-316CD8808DA5}"/>
              </a:ext>
            </a:extLst>
          </p:cNvPr>
          <p:cNvSpPr>
            <a:spLocks noGrp="1"/>
          </p:cNvSpPr>
          <p:nvPr/>
        </p:nvSpPr>
        <p:spPr>
          <a:xfrm rot="8100000"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2F2CB17-8FEC-4E52-8CF1-7E839C184195}"/>
              </a:ext>
            </a:extLst>
          </p:cNvPr>
          <p:cNvSpPr>
            <a:spLocks noGrp="1"/>
          </p:cNvSpPr>
          <p:nvPr/>
        </p:nvSpPr>
        <p:spPr>
          <a:xfrm rot="10800000"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191B5FAF-F4B5-4665-841A-593E2492AADF}"/>
              </a:ext>
            </a:extLst>
          </p:cNvPr>
          <p:cNvSpPr>
            <a:spLocks noGrp="1"/>
          </p:cNvSpPr>
          <p:nvPr/>
        </p:nvSpPr>
        <p:spPr>
          <a:xfrm rot="13500000"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D3C76C3-1C9D-4619-A744-5EDFE181B004}"/>
              </a:ext>
            </a:extLst>
          </p:cNvPr>
          <p:cNvSpPr>
            <a:spLocks noGrp="1"/>
          </p:cNvSpPr>
          <p:nvPr/>
        </p:nvSpPr>
        <p:spPr>
          <a:xfrm rot="16200000"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EE794569-602F-46AA-AF81-FFB5C030F004}"/>
              </a:ext>
            </a:extLst>
          </p:cNvPr>
          <p:cNvSpPr>
            <a:spLocks noGrp="1"/>
          </p:cNvSpPr>
          <p:nvPr/>
        </p:nvSpPr>
        <p:spPr>
          <a:xfrm rot="18900000">
            <a:off x="10139363" y="1857375"/>
            <a:ext cx="66675" cy="1381125"/>
          </a:xfrm>
          <a:prstGeom prst="rect">
            <a:avLst/>
          </a:prstGeom>
          <a:solidFill>
            <a:srgbClr val="485761"/>
          </a:solidFill>
          <a:ln w="0">
            <a:noFill/>
          </a:ln>
        </p:spPr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50FC2C0C-3AB1-4CC6-8177-D52C276D0B9D}"/>
              </a:ext>
            </a:extLst>
          </p:cNvPr>
          <p:cNvSpPr>
            <a:spLocks noGrp="1"/>
          </p:cNvSpPr>
          <p:nvPr/>
        </p:nvSpPr>
        <p:spPr>
          <a:xfrm>
            <a:off x="9744075" y="2809875"/>
            <a:ext cx="857250" cy="857250"/>
          </a:xfrm>
          <a:prstGeom prst="ellipse">
            <a:avLst/>
          </a:prstGeom>
          <a:solidFill>
            <a:srgbClr val="17365D"/>
          </a:solidFill>
          <a:ln w="28575">
            <a:solidFill>
              <a:srgbClr val="FFFFFF"/>
            </a:solidFill>
            <a:prstDash val="solid"/>
          </a:ln>
        </p:spPr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A142CA3C-A292-4891-A923-1E2A32F046E7}"/>
              </a:ext>
            </a:extLst>
          </p:cNvPr>
          <p:cNvSpPr>
            <a:spLocks noGrp="1"/>
          </p:cNvSpPr>
          <p:nvPr/>
        </p:nvSpPr>
        <p:spPr>
          <a:xfrm>
            <a:off x="9744075" y="3000375"/>
            <a:ext cx="857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def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ОРТАЛЫҚ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A5C2BC7-ABC9-4F69-AE8F-1F2C523EC8DD}"/>
              </a:ext>
            </a:extLst>
          </p:cNvPr>
          <p:cNvSpPr>
            <a:spLocks noGrp="1"/>
          </p:cNvSpPr>
          <p:nvPr/>
        </p:nvSpPr>
        <p:spPr>
          <a:xfrm>
            <a:off x="8477250" y="4762500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131"/>
          </a:bodyPr>
          <a:lstStyle>
            <a:defPPr algn="ctr">
              <a:def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Радиалды бағыттарды сақиналы магистральдар байланыстырады.</a:t>
            </a: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F6EE8E2-7CCE-46F6-91C4-3DF2BAE9A74C}"/>
              </a:ext>
            </a:extLst>
          </p:cNvPr>
          <p:cNvSpPr>
            <a:spLocks noGrp="1"/>
          </p:cNvSpPr>
          <p:nvPr/>
        </p:nvSpPr>
        <p:spPr>
          <a:xfrm>
            <a:off x="8477250" y="557212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728"/>
          </a:bodyPr>
          <a:lstStyle>
            <a:def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Артықшылығы: орталықты айналып өтуге болады.</a:t>
            </a:r>
          </a:p>
          <a:p>
            <a:pPr algn="ctr">
              <a:def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6747D"/>
                </a:solidFill>
                <a:latin typeface="DejaVu Sans"/>
                <a:ea typeface="DejaVu Sans"/>
                <a:cs typeface="DejaVu Sans"/>
              </a:rPr>
              <a:t>Кемшілігі: көлік жүйесі күрделі және қымбат.</a:t>
            </a:r>
          </a:p>
        </p:txBody>
      </p:sp>
    </p:spTree>
    <p:extLst>
      <p:ext uri="{BB962C8B-B14F-4D97-AF65-F5344CB8AC3E}">
        <p14:creationId xmlns:p14="http://schemas.microsoft.com/office/powerpoint/2010/main" val="1911170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87C4419-9820-42AE-B903-DA41B2CCAB4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77FB1A-F510-4D41-B414-961F2EBABAC0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463"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Функционалдық аймақтарға бөлу қалалық үдерістерді ұйымдастырады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1F02D83-163C-4642-B16E-9447F1DE630A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A1C70CD-5BDB-462D-86B0-E3BA73A5B37A}"/>
              </a:ext>
            </a:extLst>
          </p:cNvPr>
          <p:cNvSpPr>
            <a:spLocks noGrp="1"/>
          </p:cNvSpPr>
          <p:nvPr/>
        </p:nvSpPr>
        <p:spPr>
          <a:xfrm>
            <a:off x="619125" y="128587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Тұрғын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8926BC-2504-4A40-A2DA-0AB6B02A950D}"/>
              </a:ext>
            </a:extLst>
          </p:cNvPr>
          <p:cNvSpPr>
            <a:spLocks noGrp="1"/>
          </p:cNvSpPr>
          <p:nvPr/>
        </p:nvSpPr>
        <p:spPr>
          <a:xfrm>
            <a:off x="3190875" y="128587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тұрғын үй және күнделікті қызмет көрсету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901945D-3E1F-48AE-9B39-479DD00377F3}"/>
              </a:ext>
            </a:extLst>
          </p:cNvPr>
          <p:cNvSpPr>
            <a:spLocks noGrp="1"/>
          </p:cNvSpPr>
          <p:nvPr/>
        </p:nvSpPr>
        <p:spPr>
          <a:xfrm>
            <a:off x="6429375" y="128587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Қоғамдық-іскерлік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63DA497-3CED-4769-83BE-36CEC009E3BE}"/>
              </a:ext>
            </a:extLst>
          </p:cNvPr>
          <p:cNvSpPr>
            <a:spLocks noGrp="1"/>
          </p:cNvSpPr>
          <p:nvPr/>
        </p:nvSpPr>
        <p:spPr>
          <a:xfrm>
            <a:off x="9001125" y="128587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басқару, сауда, білім беру, мәдениет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E187B8B-EE30-426D-BC0A-2A6D6852DCA7}"/>
              </a:ext>
            </a:extLst>
          </p:cNvPr>
          <p:cNvSpPr>
            <a:spLocks noGrp="1"/>
          </p:cNvSpPr>
          <p:nvPr/>
        </p:nvSpPr>
        <p:spPr>
          <a:xfrm>
            <a:off x="619125" y="2857500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Өндірістік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98A184-D8AE-4537-9463-5D87CC209263}"/>
              </a:ext>
            </a:extLst>
          </p:cNvPr>
          <p:cNvSpPr>
            <a:spLocks noGrp="1"/>
          </p:cNvSpPr>
          <p:nvPr/>
        </p:nvSpPr>
        <p:spPr>
          <a:xfrm>
            <a:off x="3190875" y="2857500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кәсіпорындар және коммуналдық-қойма нысандары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EBA81193-B415-49CF-AA37-B2299DC5C924}"/>
              </a:ext>
            </a:extLst>
          </p:cNvPr>
          <p:cNvSpPr>
            <a:spLocks noGrp="1"/>
          </p:cNvSpPr>
          <p:nvPr/>
        </p:nvSpPr>
        <p:spPr>
          <a:xfrm>
            <a:off x="6429375" y="2857500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Рекреациялық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E2CE10D-0F39-427D-9898-2C1BE2108863}"/>
              </a:ext>
            </a:extLst>
          </p:cNvPr>
          <p:cNvSpPr>
            <a:spLocks noGrp="1"/>
          </p:cNvSpPr>
          <p:nvPr/>
        </p:nvSpPr>
        <p:spPr>
          <a:xfrm>
            <a:off x="9001125" y="2857500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саябақтар, жағалаулар, демалыс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E178573-8F8B-4144-8742-3A6FE7BD3C48}"/>
              </a:ext>
            </a:extLst>
          </p:cNvPr>
          <p:cNvSpPr>
            <a:spLocks noGrp="1"/>
          </p:cNvSpPr>
          <p:nvPr/>
        </p:nvSpPr>
        <p:spPr>
          <a:xfrm>
            <a:off x="619125" y="442912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E6E9E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Көліктік және инженерлік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7B79795-39D0-49AC-B618-E14F4BD86200}"/>
              </a:ext>
            </a:extLst>
          </p:cNvPr>
          <p:cNvSpPr>
            <a:spLocks noGrp="1"/>
          </p:cNvSpPr>
          <p:nvPr/>
        </p:nvSpPr>
        <p:spPr>
          <a:xfrm>
            <a:off x="3190875" y="442912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көшелер, станциялар, желілер мен құрылыстар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C1F84AC8-8A4D-4D00-89EE-CF542CE21E6D}"/>
              </a:ext>
            </a:extLst>
          </p:cNvPr>
          <p:cNvSpPr>
            <a:spLocks noGrp="1"/>
          </p:cNvSpPr>
          <p:nvPr/>
        </p:nvSpPr>
        <p:spPr>
          <a:xfrm>
            <a:off x="6429375" y="442912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Арнайы мақсаттағы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ACBBAB2-C0E0-4253-BFAD-A65629EBDB1C}"/>
              </a:ext>
            </a:extLst>
          </p:cNvPr>
          <p:cNvSpPr>
            <a:spLocks noGrp="1"/>
          </p:cNvSpPr>
          <p:nvPr/>
        </p:nvSpPr>
        <p:spPr>
          <a:xfrm>
            <a:off x="9001125" y="442912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ерекше режимдегі нысандар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EA8B85F-ECC6-4E68-AD42-252A372093A9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871357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F661AF0-47EB-43E2-84B7-A35915225BC4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2099E98-D294-486D-A1FD-348D94BDBD6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Қоғамдық орталықтар мен қызмет көрсету жүйесі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20013E6-E553-440D-A4E2-6453FD871B0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252CEB9-313E-4855-87FA-A859048758C9}"/>
              </a:ext>
            </a:extLst>
          </p:cNvPr>
          <p:cNvSpPr>
            <a:spLocks noGrp="1"/>
          </p:cNvSpPr>
          <p:nvPr/>
        </p:nvSpPr>
        <p:spPr>
          <a:xfrm>
            <a:off x="4667250" y="1285875"/>
            <a:ext cx="2857500" cy="714375"/>
          </a:xfrm>
          <a:prstGeom prst="roundRect">
            <a:avLst>
              <a:gd name="adj" fmla="val 21333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Жалпықалалық орталық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7F638AB-73FF-4FA4-A035-5DA3C364B22D}"/>
              </a:ext>
            </a:extLst>
          </p:cNvPr>
          <p:cNvSpPr>
            <a:spLocks noGrp="1"/>
          </p:cNvSpPr>
          <p:nvPr/>
        </p:nvSpPr>
        <p:spPr>
          <a:xfrm>
            <a:off x="1714500" y="2857500"/>
            <a:ext cx="2476500" cy="714375"/>
          </a:xfrm>
          <a:prstGeom prst="roundRect">
            <a:avLst>
              <a:gd name="adj" fmla="val 2133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Аудандық орталық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B99D6B41-078B-4D2C-B856-621F8D7721FC}"/>
              </a:ext>
            </a:extLst>
          </p:cNvPr>
          <p:cNvSpPr>
            <a:spLocks noGrp="1"/>
          </p:cNvSpPr>
          <p:nvPr/>
        </p:nvSpPr>
        <p:spPr>
          <a:xfrm>
            <a:off x="8001000" y="2857500"/>
            <a:ext cx="2476500" cy="714375"/>
          </a:xfrm>
          <a:prstGeom prst="roundRect">
            <a:avLst>
              <a:gd name="adj" fmla="val 2133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Аудандық орталық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25034AB-66F8-41ED-BF00-44B196D1CF8F}"/>
              </a:ext>
            </a:extLst>
          </p:cNvPr>
          <p:cNvSpPr>
            <a:spLocks noGrp="1"/>
          </p:cNvSpPr>
          <p:nvPr/>
        </p:nvSpPr>
        <p:spPr>
          <a:xfrm>
            <a:off x="714375" y="4572000"/>
            <a:ext cx="247650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Күнделікті қызметтер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ADEDCA65-4CAD-47E4-8DC5-4816B2CAA0A9}"/>
              </a:ext>
            </a:extLst>
          </p:cNvPr>
          <p:cNvSpPr>
            <a:spLocks noGrp="1"/>
          </p:cNvSpPr>
          <p:nvPr/>
        </p:nvSpPr>
        <p:spPr>
          <a:xfrm>
            <a:off x="4857750" y="4572000"/>
            <a:ext cx="247650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Күнделікті қызметтер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7367BE40-8E17-48EA-8712-780FB050960D}"/>
              </a:ext>
            </a:extLst>
          </p:cNvPr>
          <p:cNvSpPr>
            <a:spLocks noGrp="1"/>
          </p:cNvSpPr>
          <p:nvPr/>
        </p:nvSpPr>
        <p:spPr>
          <a:xfrm>
            <a:off x="9001125" y="4572000"/>
            <a:ext cx="247650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Күнделікті қызметтер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5F1CEC8-BADC-43DA-8727-93DD5CF5A7C1}"/>
              </a:ext>
            </a:extLst>
          </p:cNvPr>
          <p:cNvSpPr>
            <a:spLocks noGrp="1"/>
          </p:cNvSpPr>
          <p:nvPr/>
        </p:nvSpPr>
        <p:spPr>
          <a:xfrm flipV="1">
            <a:off x="2857500" y="1752600"/>
            <a:ext cx="1809750" cy="1071077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993CE0A-B97A-465A-A828-9E06B90F2AD8}"/>
              </a:ext>
            </a:extLst>
          </p:cNvPr>
          <p:cNvSpPr>
            <a:spLocks noGrp="1"/>
          </p:cNvSpPr>
          <p:nvPr/>
        </p:nvSpPr>
        <p:spPr>
          <a:xfrm>
            <a:off x="6096000" y="2000250"/>
            <a:ext cx="3143250" cy="857250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C002233-D562-455C-9200-CD5DDA2144DF}"/>
              </a:ext>
            </a:extLst>
          </p:cNvPr>
          <p:cNvSpPr>
            <a:spLocks noGrp="1"/>
          </p:cNvSpPr>
          <p:nvPr/>
        </p:nvSpPr>
        <p:spPr>
          <a:xfrm>
            <a:off x="1952625" y="3571875"/>
            <a:ext cx="1000125" cy="1000125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A73856B-2963-4C7A-B240-6C72B67572C4}"/>
              </a:ext>
            </a:extLst>
          </p:cNvPr>
          <p:cNvSpPr>
            <a:spLocks noGrp="1"/>
          </p:cNvSpPr>
          <p:nvPr/>
        </p:nvSpPr>
        <p:spPr>
          <a:xfrm>
            <a:off x="2952750" y="3571875"/>
            <a:ext cx="3143250" cy="1000125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6CCBEB0A-21DD-479A-9E69-36FCB25E727C}"/>
              </a:ext>
            </a:extLst>
          </p:cNvPr>
          <p:cNvSpPr>
            <a:spLocks noGrp="1"/>
          </p:cNvSpPr>
          <p:nvPr/>
        </p:nvSpPr>
        <p:spPr>
          <a:xfrm>
            <a:off x="9239250" y="3571875"/>
            <a:ext cx="1000125" cy="1000125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E81F45A-49EA-4FD0-8840-1D7E327E4677}"/>
              </a:ext>
            </a:extLst>
          </p:cNvPr>
          <p:cNvSpPr>
            <a:spLocks noGrp="1"/>
          </p:cNvSpPr>
          <p:nvPr/>
        </p:nvSpPr>
        <p:spPr>
          <a:xfrm>
            <a:off x="2095500" y="5762625"/>
            <a:ext cx="8001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50" lnSpcReduction="20000"/>
          </a:bodyPr>
          <a:lstStyle/>
          <a:p>
            <a:pPr algn="ctr">
              <a:def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Орталық деңгейі жоғарылаған сайын қызмет көрсету аумағы кеңейіп, нысандар сирек орналасады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003BBB0-7F68-4E41-9DB5-6276215AC57D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A8D2D82-40A3-46E9-9BE8-AD9D69968D5A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06246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775BB98-753E-4AB3-8D2F-E258C770229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512CB4-3B27-42D9-93CF-8913507F270E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Көше-жол желісі — кеңістіктік қаңқа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EAF3A1B-23EA-4FC2-B320-89EDB4200DE7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FE5382C-2E72-41C7-8970-8A43F8A7FCB7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3714750" cy="9525"/>
          </a:xfrm>
          <a:prstGeom prst="line">
            <a:avLst/>
          </a:prstGeom>
          <a:noFill/>
          <a:ln w="171450">
            <a:solidFill>
              <a:srgbClr val="17365D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0CEFD5-35A0-4D39-B1BA-54C47D246B28}"/>
              </a:ext>
            </a:extLst>
          </p:cNvPr>
          <p:cNvSpPr>
            <a:spLocks noGrp="1"/>
          </p:cNvSpPr>
          <p:nvPr/>
        </p:nvSpPr>
        <p:spPr>
          <a:xfrm>
            <a:off x="4857750" y="1381125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50" lnSpcReduction="20000"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Жалпықалалық маңызы бар магистраль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76A435-933A-4044-951E-E4A6635A72EE}"/>
              </a:ext>
            </a:extLst>
          </p:cNvPr>
          <p:cNvSpPr>
            <a:spLocks noGrp="1"/>
          </p:cNvSpPr>
          <p:nvPr/>
        </p:nvSpPr>
        <p:spPr>
          <a:xfrm>
            <a:off x="8096250" y="1381125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қаланың ірі бөліктерін байланыстырады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2B47F32-53DB-490C-874F-13E217763CE2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3714750" cy="9525"/>
          </a:xfrm>
          <a:prstGeom prst="line">
            <a:avLst/>
          </a:prstGeom>
          <a:noFill/>
          <a:ln w="142875">
            <a:solidFill>
              <a:srgbClr val="2F6B4F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9A42BC5-D775-4D5C-A3CB-DA4468F325C8}"/>
              </a:ext>
            </a:extLst>
          </p:cNvPr>
          <p:cNvSpPr>
            <a:spLocks noGrp="1"/>
          </p:cNvSpPr>
          <p:nvPr/>
        </p:nvSpPr>
        <p:spPr>
          <a:xfrm>
            <a:off x="4857750" y="2476500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3437" lnSpcReduction="10000"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Аудандық маңызы бар магистраль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16BFF8B-9174-43A8-A79C-2F5E79707B87}"/>
              </a:ext>
            </a:extLst>
          </p:cNvPr>
          <p:cNvSpPr>
            <a:spLocks noGrp="1"/>
          </p:cNvSpPr>
          <p:nvPr/>
        </p:nvSpPr>
        <p:spPr>
          <a:xfrm>
            <a:off x="8096250" y="2476500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аудандар мен орталықтарды байланыстырады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787A219-C840-4F71-A7E1-3BBC7462467A}"/>
              </a:ext>
            </a:extLst>
          </p:cNvPr>
          <p:cNvSpPr>
            <a:spLocks noGrp="1"/>
          </p:cNvSpPr>
          <p:nvPr/>
        </p:nvSpPr>
        <p:spPr>
          <a:xfrm>
            <a:off x="762000" y="3905250"/>
            <a:ext cx="3714750" cy="9525"/>
          </a:xfrm>
          <a:prstGeom prst="line">
            <a:avLst/>
          </a:prstGeom>
          <a:noFill/>
          <a:ln w="114300">
            <a:solidFill>
              <a:srgbClr val="D89A2B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AE4894-2488-4409-A97F-AC8ABA4268EB}"/>
              </a:ext>
            </a:extLst>
          </p:cNvPr>
          <p:cNvSpPr>
            <a:spLocks noGrp="1"/>
          </p:cNvSpPr>
          <p:nvPr/>
        </p:nvSpPr>
        <p:spPr>
          <a:xfrm>
            <a:off x="4857750" y="3571875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592"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Жергілікті маңызы бар көше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9A94AC4-2E9C-42DF-998E-9DF4942F21DE}"/>
              </a:ext>
            </a:extLst>
          </p:cNvPr>
          <p:cNvSpPr>
            <a:spLocks noGrp="1"/>
          </p:cNvSpPr>
          <p:nvPr/>
        </p:nvSpPr>
        <p:spPr>
          <a:xfrm>
            <a:off x="8096250" y="3571875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орамдар мен нысандарға қолжетімділік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EE067BD-431E-4192-8058-34EADC8B4B03}"/>
              </a:ext>
            </a:extLst>
          </p:cNvPr>
          <p:cNvSpPr>
            <a:spLocks noGrp="1"/>
          </p:cNvSpPr>
          <p:nvPr/>
        </p:nvSpPr>
        <p:spPr>
          <a:xfrm>
            <a:off x="762000" y="5000625"/>
            <a:ext cx="3714750" cy="9525"/>
          </a:xfrm>
          <a:prstGeom prst="line">
            <a:avLst/>
          </a:prstGeom>
          <a:noFill/>
          <a:ln w="85725">
            <a:solidFill>
              <a:srgbClr val="65737E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6A0DEFC-6B44-44A6-9FDC-22F35786F4F7}"/>
              </a:ext>
            </a:extLst>
          </p:cNvPr>
          <p:cNvSpPr>
            <a:spLocks noGrp="1"/>
          </p:cNvSpPr>
          <p:nvPr/>
        </p:nvSpPr>
        <p:spPr>
          <a:xfrm>
            <a:off x="4857750" y="4667250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Өтпе жол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6E16DA8-3672-4AF3-B30C-9F2F0E342499}"/>
              </a:ext>
            </a:extLst>
          </p:cNvPr>
          <p:cNvSpPr>
            <a:spLocks noGrp="1"/>
          </p:cNvSpPr>
          <p:nvPr/>
        </p:nvSpPr>
        <p:spPr>
          <a:xfrm>
            <a:off x="8096250" y="4667250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жер теліміне тікелей кіру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344F1CB-8814-4274-93CD-EB3F6847421C}"/>
              </a:ext>
            </a:extLst>
          </p:cNvPr>
          <p:cNvSpPr>
            <a:spLocks noGrp="1"/>
          </p:cNvSpPr>
          <p:nvPr/>
        </p:nvSpPr>
        <p:spPr>
          <a:xfrm>
            <a:off x="1809750" y="5810250"/>
            <a:ext cx="8572500" cy="523875"/>
          </a:xfrm>
          <a:prstGeom prst="roundRect">
            <a:avLst>
              <a:gd name="adj" fmla="val 29091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9455"/>
          </a:bodyPr>
          <a:lstStyle/>
          <a:p>
            <a:pPr algn="ctr">
              <a:defRPr sz="14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Кадастрлық сұрақ: жер теліміне заңды және физикалық тұрғыдан қолжетімді жол бар ма?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AA1F4E3-90D6-44EC-BD07-3543838C2F9A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69009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2170613-91DB-469F-B6E3-E4F4DC09952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EB92C16-6DD9-4D17-8CDA-04C89A34CEAB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Жасыл-көк қаңқа және экологиялық тұрақтылық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215C4D-30A4-49C2-A286-DFAAFCDEB737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Волна 3">
            <a:extLst>
              <a:ext uri="{FF2B5EF4-FFF2-40B4-BE49-F238E27FC236}">
                <a16:creationId xmlns:a16="http://schemas.microsoft.com/office/drawing/2014/main" id="{AF04BB34-E12D-476D-82A3-F14FBBCD5EB5}"/>
              </a:ext>
            </a:extLst>
          </p:cNvPr>
          <p:cNvSpPr>
            <a:spLocks noGrp="1"/>
          </p:cNvSpPr>
          <p:nvPr/>
        </p:nvSpPr>
        <p:spPr>
          <a:xfrm>
            <a:off x="428625" y="2571750"/>
            <a:ext cx="11334750" cy="142875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5BD1B37-2B46-4898-8EA3-E5F0A980C350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Жағалаулар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4B57752-8AC6-4267-A00C-4B0AD2A7CF04}"/>
              </a:ext>
            </a:extLst>
          </p:cNvPr>
          <p:cNvSpPr>
            <a:spLocks noGrp="1"/>
          </p:cNvSpPr>
          <p:nvPr/>
        </p:nvSpPr>
        <p:spPr>
          <a:xfrm>
            <a:off x="3429000" y="44767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Саябақтар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E6B7193-4E2C-4A9C-896E-077C9D180F52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Жасыл дәліздер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7AB92B9-BDAE-47C1-9BD5-850A347DCE59}"/>
              </a:ext>
            </a:extLst>
          </p:cNvPr>
          <p:cNvSpPr>
            <a:spLocks noGrp="1"/>
          </p:cNvSpPr>
          <p:nvPr/>
        </p:nvSpPr>
        <p:spPr>
          <a:xfrm>
            <a:off x="9096375" y="44767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Қорғаныш екпелері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F82B515-744D-44A2-ABB6-0802A4494D27}"/>
              </a:ext>
            </a:extLst>
          </p:cNvPr>
          <p:cNvSpPr>
            <a:spLocks noGrp="1"/>
          </p:cNvSpPr>
          <p:nvPr/>
        </p:nvSpPr>
        <p:spPr>
          <a:xfrm>
            <a:off x="2381250" y="5667375"/>
            <a:ext cx="7429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680"/>
          </a:bodyPr>
          <a:lstStyle/>
          <a:p>
            <a:pPr algn="ctr">
              <a:def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Байланысқан жүйе оқшау жасыл аумақтарға қарағанда тиімді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16ABDC4-486F-49C8-936D-42B784477B64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48683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94D00EC-CF5A-4FC3-8A00-393EB9007A4C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7CC68C-D0A2-4DE6-84EF-CFB4EF90239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Жоспарлау шектеулері — құрылымның бөлігі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47B7C65-59C1-454C-B691-71F62A6A7B2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83459F71-FBF7-45C0-837A-B3C4D3AB487E}"/>
              </a:ext>
            </a:extLst>
          </p:cNvPr>
          <p:cNvSpPr>
            <a:spLocks noGrp="1"/>
          </p:cNvSpPr>
          <p:nvPr/>
        </p:nvSpPr>
        <p:spPr>
          <a:xfrm>
            <a:off x="666750" y="123825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Қызыл сызықтар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726383-1BA9-45F4-A6EF-D99F68FCB79A}"/>
              </a:ext>
            </a:extLst>
          </p:cNvPr>
          <p:cNvSpPr>
            <a:spLocks noGrp="1"/>
          </p:cNvSpPr>
          <p:nvPr/>
        </p:nvSpPr>
        <p:spPr>
          <a:xfrm>
            <a:off x="4476750" y="12382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жалпы пайдаланылатын аумақтардың шекарасы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0AF7CA0-4B50-43AC-8824-7DA3020042B7}"/>
              </a:ext>
            </a:extLst>
          </p:cNvPr>
          <p:cNvSpPr>
            <a:spLocks noGrp="1"/>
          </p:cNvSpPr>
          <p:nvPr/>
        </p:nvSpPr>
        <p:spPr>
          <a:xfrm>
            <a:off x="666750" y="220980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Су қорғау аймақтары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2CC213-D98A-4F0F-BE8D-27ED7EE44DC3}"/>
              </a:ext>
            </a:extLst>
          </p:cNvPr>
          <p:cNvSpPr>
            <a:spLocks noGrp="1"/>
          </p:cNvSpPr>
          <p:nvPr/>
        </p:nvSpPr>
        <p:spPr>
          <a:xfrm>
            <a:off x="4476750" y="220980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су нысандары бойындағы ерекше режим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B9B8629-1432-49E4-913A-BECA9BC71E2F}"/>
              </a:ext>
            </a:extLst>
          </p:cNvPr>
          <p:cNvSpPr>
            <a:spLocks noGrp="1"/>
          </p:cNvSpPr>
          <p:nvPr/>
        </p:nvSpPr>
        <p:spPr>
          <a:xfrm>
            <a:off x="666750" y="318135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Санитариялық-қорғау аймақтары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5031E47-932C-43D2-A377-177444B55BAE}"/>
              </a:ext>
            </a:extLst>
          </p:cNvPr>
          <p:cNvSpPr>
            <a:spLocks noGrp="1"/>
          </p:cNvSpPr>
          <p:nvPr/>
        </p:nvSpPr>
        <p:spPr>
          <a:xfrm>
            <a:off x="4476750" y="31813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әсер ету көзі мен тұрғын аймақ арасындағы аралық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1E1A991E-A53B-4FA7-B069-1953A26180FB}"/>
              </a:ext>
            </a:extLst>
          </p:cNvPr>
          <p:cNvSpPr>
            <a:spLocks noGrp="1"/>
          </p:cNvSpPr>
          <p:nvPr/>
        </p:nvSpPr>
        <p:spPr>
          <a:xfrm>
            <a:off x="666750" y="415290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Желілердің қорғау аймақтары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9591E3C-3F03-4335-9C81-B78F31BFF36B}"/>
              </a:ext>
            </a:extLst>
          </p:cNvPr>
          <p:cNvSpPr>
            <a:spLocks noGrp="1"/>
          </p:cNvSpPr>
          <p:nvPr/>
        </p:nvSpPr>
        <p:spPr>
          <a:xfrm>
            <a:off x="4476750" y="415290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коммуникациялар маңындағы пайдалану шарттары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9055716-BC30-4A85-A41C-C34CBCF79751}"/>
              </a:ext>
            </a:extLst>
          </p:cNvPr>
          <p:cNvSpPr>
            <a:spLocks noGrp="1"/>
          </p:cNvSpPr>
          <p:nvPr/>
        </p:nvSpPr>
        <p:spPr>
          <a:xfrm>
            <a:off x="666750" y="512445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Табиғи және техногендік қауіп аймақтары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7C47E4E-0273-47A7-977A-330C7AB1A8C8}"/>
              </a:ext>
            </a:extLst>
          </p:cNvPr>
          <p:cNvSpPr>
            <a:spLocks noGrp="1"/>
          </p:cNvSpPr>
          <p:nvPr/>
        </p:nvSpPr>
        <p:spPr>
          <a:xfrm>
            <a:off x="4476750" y="51244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қауіпсіздік талаптарына байланысты шектеулер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E21A911-0EB7-486B-87F5-3F0A6C285AD4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47849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E44FC38-BDA9-4443-81F4-2EB40C9B3342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508E796-9AB8-49F3-B3D5-8654DF6FC954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Құжаттар: қала моделінен жер телімі шекарасына дейін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BA336AA-510F-4F7D-AB6E-C361D2C70E9B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81909E3-9B88-4CEA-B172-3097696DFE3E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2857500" cy="952500"/>
          </a:xfrm>
          <a:prstGeom prst="roundRect">
            <a:avLst>
              <a:gd name="adj" fmla="val 16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БАС ЖОСПАР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666E86CF-BABF-4AD6-96B1-DF91B1546B10}"/>
              </a:ext>
            </a:extLst>
          </p:cNvPr>
          <p:cNvSpPr>
            <a:spLocks noGrp="1"/>
          </p:cNvSpPr>
          <p:nvPr/>
        </p:nvSpPr>
        <p:spPr>
          <a:xfrm>
            <a:off x="4667250" y="1619250"/>
            <a:ext cx="2857500" cy="952500"/>
          </a:xfrm>
          <a:prstGeom prst="roundRect">
            <a:avLst>
              <a:gd name="adj" fmla="val 16000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ЕГЖЕЙ-ТЕГЖЕЙЛІ</a:t>
            </a:r>
          </a:p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ЖОСПАРЛАУ ЖОБАСЫ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F488B14-7968-48C0-893C-6E1397FA859F}"/>
              </a:ext>
            </a:extLst>
          </p:cNvPr>
          <p:cNvSpPr>
            <a:spLocks noGrp="1"/>
          </p:cNvSpPr>
          <p:nvPr/>
        </p:nvSpPr>
        <p:spPr>
          <a:xfrm>
            <a:off x="8667750" y="1619250"/>
            <a:ext cx="2857500" cy="952500"/>
          </a:xfrm>
          <a:prstGeom prst="roundRect">
            <a:avLst>
              <a:gd name="adj" fmla="val 16000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ЖЕР ТЕЛІМІ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4DE50EDC-C432-4161-BB52-C58009D45814}"/>
              </a:ext>
            </a:extLst>
          </p:cNvPr>
          <p:cNvSpPr>
            <a:spLocks noGrp="1"/>
          </p:cNvSpPr>
          <p:nvPr/>
        </p:nvSpPr>
        <p:spPr>
          <a:xfrm>
            <a:off x="3714750" y="1924050"/>
            <a:ext cx="762000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873616E5-B52B-4D64-B46D-357DB15614D4}"/>
              </a:ext>
            </a:extLst>
          </p:cNvPr>
          <p:cNvSpPr>
            <a:spLocks noGrp="1"/>
          </p:cNvSpPr>
          <p:nvPr/>
        </p:nvSpPr>
        <p:spPr>
          <a:xfrm>
            <a:off x="7715250" y="1924050"/>
            <a:ext cx="762000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96076FB-2C26-4400-B29F-E1BDD22D58DB}"/>
              </a:ext>
            </a:extLst>
          </p:cNvPr>
          <p:cNvSpPr>
            <a:spLocks noGrp="1"/>
          </p:cNvSpPr>
          <p:nvPr/>
        </p:nvSpPr>
        <p:spPr>
          <a:xfrm>
            <a:off x="809625" y="3000375"/>
            <a:ext cx="257175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даму бағыттары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функционалдық аймақтар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магистральдық қаңқа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311AAE-A105-4FF8-AF2E-852628561A1D}"/>
              </a:ext>
            </a:extLst>
          </p:cNvPr>
          <p:cNvSpPr>
            <a:spLocks noGrp="1"/>
          </p:cNvSpPr>
          <p:nvPr/>
        </p:nvSpPr>
        <p:spPr>
          <a:xfrm>
            <a:off x="4810125" y="3000375"/>
            <a:ext cx="257175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қызыл сызықтар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орамдар мен нысандар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инженерлік дәліздер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8CB0A87-775B-46D3-B8D9-9C42B82BBE63}"/>
              </a:ext>
            </a:extLst>
          </p:cNvPr>
          <p:cNvSpPr>
            <a:spLocks noGrp="1"/>
          </p:cNvSpPr>
          <p:nvPr/>
        </p:nvSpPr>
        <p:spPr>
          <a:xfrm>
            <a:off x="8810625" y="3000375"/>
            <a:ext cx="257175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шекара мен аудан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нысаналы мақсат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құқықтар мен шектеулер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128D168-AE49-4734-9770-909853E3AAAE}"/>
              </a:ext>
            </a:extLst>
          </p:cNvPr>
          <p:cNvSpPr>
            <a:spLocks noGrp="1"/>
          </p:cNvSpPr>
          <p:nvPr/>
        </p:nvSpPr>
        <p:spPr>
          <a:xfrm>
            <a:off x="1762125" y="5238750"/>
            <a:ext cx="8667750" cy="685800"/>
          </a:xfrm>
          <a:prstGeom prst="roundRect">
            <a:avLst>
              <a:gd name="adj" fmla="val 2222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Төменгі деңгейдегі шешім бекітілген қала құрылысы құжаттамасына сәйкес болуы тиіс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41B7903-904C-4467-B35F-44AF748B5B66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09015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03A43CF-921C-42C1-B2BC-868527566FAA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36435C3-86EC-4FDE-9CE0-6D15A107DDF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Өскемен: жоспарлау құрылымының факторлары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EF41A1F-D60F-4129-A332-4F6F16962FBF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D0A4DD-AE0A-4A55-B117-64980A5E697D}"/>
              </a:ext>
            </a:extLst>
          </p:cNvPr>
          <p:cNvSpPr>
            <a:spLocks noGrp="1"/>
          </p:cNvSpPr>
          <p:nvPr/>
        </p:nvSpPr>
        <p:spPr>
          <a:xfrm>
            <a:off x="523875" y="1285875"/>
            <a:ext cx="5619750" cy="457200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DEE241BD-0CE3-4BC9-B746-89673A6F334A}"/>
              </a:ext>
            </a:extLst>
          </p:cNvPr>
          <p:cNvSpPr>
            <a:spLocks noGrp="1"/>
          </p:cNvSpPr>
          <p:nvPr/>
        </p:nvSpPr>
        <p:spPr>
          <a:xfrm>
            <a:off x="476250" y="3891915"/>
            <a:ext cx="5715000" cy="114300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6DBF052-A139-4AC8-B106-DB77D3959C03}"/>
              </a:ext>
            </a:extLst>
          </p:cNvPr>
          <p:cNvSpPr>
            <a:spLocks noGrp="1"/>
          </p:cNvSpPr>
          <p:nvPr/>
        </p:nvSpPr>
        <p:spPr>
          <a:xfrm>
            <a:off x="2490788" y="1285875"/>
            <a:ext cx="9525" cy="4572000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5C523FA-632E-4F47-8B22-7F68834DAB4F}"/>
              </a:ext>
            </a:extLst>
          </p:cNvPr>
          <p:cNvSpPr>
            <a:spLocks noGrp="1"/>
          </p:cNvSpPr>
          <p:nvPr/>
        </p:nvSpPr>
        <p:spPr>
          <a:xfrm>
            <a:off x="523875" y="2886075"/>
            <a:ext cx="5619750" cy="9525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3A50991-8B3F-4756-A0E1-C31C4BAC4066}"/>
              </a:ext>
            </a:extLst>
          </p:cNvPr>
          <p:cNvSpPr>
            <a:spLocks noGrp="1"/>
          </p:cNvSpPr>
          <p:nvPr/>
        </p:nvSpPr>
        <p:spPr>
          <a:xfrm>
            <a:off x="804863" y="1514475"/>
            <a:ext cx="1348740" cy="100584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6C05FB7-F11D-43BC-973C-0AA2781B82F3}"/>
              </a:ext>
            </a:extLst>
          </p:cNvPr>
          <p:cNvSpPr>
            <a:spLocks noGrp="1"/>
          </p:cNvSpPr>
          <p:nvPr/>
        </p:nvSpPr>
        <p:spPr>
          <a:xfrm>
            <a:off x="2940368" y="1514475"/>
            <a:ext cx="1236345" cy="1005840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B7A9C64-89D3-401A-B3D9-682113AA86F2}"/>
              </a:ext>
            </a:extLst>
          </p:cNvPr>
          <p:cNvSpPr>
            <a:spLocks noGrp="1"/>
          </p:cNvSpPr>
          <p:nvPr/>
        </p:nvSpPr>
        <p:spPr>
          <a:xfrm>
            <a:off x="4570095" y="1514475"/>
            <a:ext cx="1236345" cy="1005840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3806AE4-4373-4F17-BE0B-C27CF2700277}"/>
              </a:ext>
            </a:extLst>
          </p:cNvPr>
          <p:cNvSpPr>
            <a:spLocks noGrp="1"/>
          </p:cNvSpPr>
          <p:nvPr/>
        </p:nvSpPr>
        <p:spPr>
          <a:xfrm>
            <a:off x="804863" y="3343275"/>
            <a:ext cx="1348740" cy="82296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12848C-B62A-49CB-BE1B-10EE7088EBA1}"/>
              </a:ext>
            </a:extLst>
          </p:cNvPr>
          <p:cNvSpPr>
            <a:spLocks noGrp="1"/>
          </p:cNvSpPr>
          <p:nvPr/>
        </p:nvSpPr>
        <p:spPr>
          <a:xfrm>
            <a:off x="2940368" y="3343275"/>
            <a:ext cx="1236345" cy="822960"/>
          </a:xfrm>
          <a:prstGeom prst="rect">
            <a:avLst/>
          </a:prstGeom>
          <a:solidFill>
            <a:srgbClr val="E6C6C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FC49BBE-DD7B-4E2D-860B-2B82355F5D12}"/>
              </a:ext>
            </a:extLst>
          </p:cNvPr>
          <p:cNvSpPr>
            <a:spLocks noGrp="1"/>
          </p:cNvSpPr>
          <p:nvPr/>
        </p:nvSpPr>
        <p:spPr>
          <a:xfrm>
            <a:off x="4570095" y="3343275"/>
            <a:ext cx="1236345" cy="822960"/>
          </a:xfrm>
          <a:prstGeom prst="rect">
            <a:avLst/>
          </a:prstGeom>
          <a:solidFill>
            <a:srgbClr val="2F6B4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EF6D7C4-54BE-4641-B368-BC5D587B202F}"/>
              </a:ext>
            </a:extLst>
          </p:cNvPr>
          <p:cNvSpPr>
            <a:spLocks noGrp="1"/>
          </p:cNvSpPr>
          <p:nvPr/>
        </p:nvSpPr>
        <p:spPr>
          <a:xfrm>
            <a:off x="6715125" y="1285875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Ертіс пен Үлбі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1C6C500-E4FE-4F0D-B001-301BC890A218}"/>
              </a:ext>
            </a:extLst>
          </p:cNvPr>
          <p:cNvSpPr>
            <a:spLocks noGrp="1"/>
          </p:cNvSpPr>
          <p:nvPr/>
        </p:nvSpPr>
        <p:spPr>
          <a:xfrm>
            <a:off x="9144000" y="1285875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су осьтері, жайылмалар және көпірлер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01C37A3-4C43-45F1-82E6-87AEC3BD87D7}"/>
              </a:ext>
            </a:extLst>
          </p:cNvPr>
          <p:cNvSpPr>
            <a:spLocks noGrp="1"/>
          </p:cNvSpPr>
          <p:nvPr/>
        </p:nvSpPr>
        <p:spPr>
          <a:xfrm>
            <a:off x="6715125" y="2190750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Жер бедері мен таулы орта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94F0A9B-5701-49B6-85D0-131541027BD6}"/>
              </a:ext>
            </a:extLst>
          </p:cNvPr>
          <p:cNvSpPr>
            <a:spLocks noGrp="1"/>
          </p:cNvSpPr>
          <p:nvPr/>
        </p:nvSpPr>
        <p:spPr>
          <a:xfrm>
            <a:off x="9144000" y="2190750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даму бағыттарын шектеу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7341C11-6119-4E0E-93A0-9C344546A3F8}"/>
              </a:ext>
            </a:extLst>
          </p:cNvPr>
          <p:cNvSpPr>
            <a:spLocks noGrp="1"/>
          </p:cNvSpPr>
          <p:nvPr/>
        </p:nvSpPr>
        <p:spPr>
          <a:xfrm>
            <a:off x="6715125" y="3095625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Өндірістік аумақтар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57CC858-081D-4AC0-AF9B-D47B4B2A88AB}"/>
              </a:ext>
            </a:extLst>
          </p:cNvPr>
          <p:cNvSpPr>
            <a:spLocks noGrp="1"/>
          </p:cNvSpPr>
          <p:nvPr/>
        </p:nvSpPr>
        <p:spPr>
          <a:xfrm>
            <a:off x="9144000" y="3095625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жұмыс орындары және санитариялық аралықтар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CB69A451-A998-47C0-8FD4-877B74F4A983}"/>
              </a:ext>
            </a:extLst>
          </p:cNvPr>
          <p:cNvSpPr>
            <a:spLocks noGrp="1"/>
          </p:cNvSpPr>
          <p:nvPr/>
        </p:nvSpPr>
        <p:spPr>
          <a:xfrm>
            <a:off x="6715125" y="4000500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Көлік</a:t>
            </a:r>
            <a:r>
              <a:rPr lang="ru-RU" sz="1275" b="1" dirty="0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1275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жолдары</a:t>
            </a:r>
            <a:endParaRPr sz="1275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194B4E0-8E7C-4B0F-9EFC-F5B9089688A6}"/>
              </a:ext>
            </a:extLst>
          </p:cNvPr>
          <p:cNvSpPr>
            <a:spLocks noGrp="1"/>
          </p:cNvSpPr>
          <p:nvPr/>
        </p:nvSpPr>
        <p:spPr>
          <a:xfrm>
            <a:off x="9144000" y="4000500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қала бөліктерінің байланыстылығы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B143B20A-800B-41C8-A0E6-A47622201DFE}"/>
              </a:ext>
            </a:extLst>
          </p:cNvPr>
          <p:cNvSpPr>
            <a:spLocks noGrp="1"/>
          </p:cNvSpPr>
          <p:nvPr/>
        </p:nvSpPr>
        <p:spPr>
          <a:xfrm>
            <a:off x="6715125" y="4905375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E6E9E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Қалыптасқан құрылыс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6BEB974-D42B-44D6-9F44-CDFBFA2F0641}"/>
              </a:ext>
            </a:extLst>
          </p:cNvPr>
          <p:cNvSpPr>
            <a:spLocks noGrp="1"/>
          </p:cNvSpPr>
          <p:nvPr/>
        </p:nvSpPr>
        <p:spPr>
          <a:xfrm>
            <a:off x="9144000" y="4905375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орамдар мен желілердің тұрақтылығы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3F33681-AD36-4776-ACC5-942FAE337C6F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DD4573C-93BB-49FD-8089-CB4BA36ADFB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03841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A5D0B19-C445-45F3-AC5D-1681BC5C3945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F3C67E-3DC9-4915-AD3C-D532DE53B522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195"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2325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Тапсырма</a:t>
            </a:r>
            <a:r>
              <a:rPr sz="2325" b="1" dirty="0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: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жаңа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тұрғын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2325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ауданды</a:t>
            </a:r>
            <a:r>
              <a:rPr sz="2325" b="1" dirty="0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қайда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орналастыру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керек</a:t>
            </a:r>
            <a:r>
              <a:rPr sz="2325" b="1" dirty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?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9FB030A-EB39-4C58-AF48-3008A6DBDEDA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E9913972-1756-4C1A-878E-86EE9A416841}"/>
              </a:ext>
            </a:extLst>
          </p:cNvPr>
          <p:cNvSpPr>
            <a:spLocks noGrp="1"/>
          </p:cNvSpPr>
          <p:nvPr/>
        </p:nvSpPr>
        <p:spPr>
          <a:xfrm>
            <a:off x="619125" y="138112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31562DF9-7D95-43CE-AA0D-35754B3CE111}"/>
              </a:ext>
            </a:extLst>
          </p:cNvPr>
          <p:cNvSpPr>
            <a:spLocks noGrp="1"/>
          </p:cNvSpPr>
          <p:nvPr/>
        </p:nvSpPr>
        <p:spPr>
          <a:xfrm>
            <a:off x="1476375" y="138112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өзен маңында, бірақ су қорғау аймағында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4407189-556B-40A6-BC07-4469760B6B3D}"/>
              </a:ext>
            </a:extLst>
          </p:cNvPr>
          <p:cNvSpPr>
            <a:spLocks noGrp="1"/>
          </p:cNvSpPr>
          <p:nvPr/>
        </p:nvSpPr>
        <p:spPr>
          <a:xfrm>
            <a:off x="6429375" y="138112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0973F1ED-6CF5-4BED-938B-0B273D7E0D8A}"/>
              </a:ext>
            </a:extLst>
          </p:cNvPr>
          <p:cNvSpPr>
            <a:spLocks noGrp="1"/>
          </p:cNvSpPr>
          <p:nvPr/>
        </p:nvSpPr>
        <p:spPr>
          <a:xfrm>
            <a:off x="7286625" y="138112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өндіріс пен қолданыстағы желілерге жақын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916BDCB-14D7-467F-A000-E5C1F4E6ACBA}"/>
              </a:ext>
            </a:extLst>
          </p:cNvPr>
          <p:cNvSpPr>
            <a:spLocks noGrp="1"/>
          </p:cNvSpPr>
          <p:nvPr/>
        </p:nvSpPr>
        <p:spPr>
          <a:xfrm>
            <a:off x="619125" y="338137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В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8A671A15-3933-40B5-8126-24621E105359}"/>
              </a:ext>
            </a:extLst>
          </p:cNvPr>
          <p:cNvSpPr>
            <a:spLocks noGrp="1"/>
          </p:cNvSpPr>
          <p:nvPr/>
        </p:nvSpPr>
        <p:spPr>
          <a:xfrm>
            <a:off x="1476375" y="338137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қала шегінен тыс, көліксіз аумақта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1A2D43F4-5869-4CC5-9A06-C52497F5006F}"/>
              </a:ext>
            </a:extLst>
          </p:cNvPr>
          <p:cNvSpPr>
            <a:spLocks noGrp="1"/>
          </p:cNvSpPr>
          <p:nvPr/>
        </p:nvSpPr>
        <p:spPr>
          <a:xfrm>
            <a:off x="6429375" y="338137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387F237-7772-4B0D-83D8-EEEC77EABAE3}"/>
              </a:ext>
            </a:extLst>
          </p:cNvPr>
          <p:cNvSpPr>
            <a:spLocks noGrp="1"/>
          </p:cNvSpPr>
          <p:nvPr/>
        </p:nvSpPr>
        <p:spPr>
          <a:xfrm>
            <a:off x="7286625" y="338137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даму аймағында, магистраль мен қызмет көрсету орталығына жақын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0BBBF89-119E-4A50-9D3F-CE449712195B}"/>
              </a:ext>
            </a:extLst>
          </p:cNvPr>
          <p:cNvSpPr>
            <a:spLocks noGrp="1"/>
          </p:cNvSpPr>
          <p:nvPr/>
        </p:nvSpPr>
        <p:spPr>
          <a:xfrm>
            <a:off x="1619250" y="5619750"/>
            <a:ext cx="8953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4 минуттық тапсырма: нұсқаны таңдап, кемінде 5 тексеруді атаңыз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12C83A8-6A91-437E-A2F6-1C2237669C6D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A823E1C-E60F-4153-8416-8A246AFE1A60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86200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D96BDE3-67CA-4BC9-83D8-C1A89AAC14E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C7F775-A771-446A-83B9-0B8D983212BA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Дәріс қорытындысы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8581D6A5-48EB-4721-8E33-21E9912069DE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E1CF720-B4DE-4669-AF19-E13271E3DF05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Табиғи</a:t>
            </a:r>
          </a:p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негіз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8F96D366-425E-484D-AB2D-044B8CED03B7}"/>
              </a:ext>
            </a:extLst>
          </p:cNvPr>
          <p:cNvSpPr>
            <a:spLocks noGrp="1"/>
          </p:cNvSpPr>
          <p:nvPr/>
        </p:nvSpPr>
        <p:spPr>
          <a:xfrm>
            <a:off x="2381250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61494AA-8E03-4AC8-8067-3CFE3622F398}"/>
              </a:ext>
            </a:extLst>
          </p:cNvPr>
          <p:cNvSpPr>
            <a:spLocks noGrp="1"/>
          </p:cNvSpPr>
          <p:nvPr/>
        </p:nvSpPr>
        <p:spPr>
          <a:xfrm>
            <a:off x="3000375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Жоспарлау</a:t>
            </a:r>
          </a:p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қаңқасы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2378179B-FAF7-44E1-A80B-B246708A2373}"/>
              </a:ext>
            </a:extLst>
          </p:cNvPr>
          <p:cNvSpPr>
            <a:spLocks noGrp="1"/>
          </p:cNvSpPr>
          <p:nvPr/>
        </p:nvSpPr>
        <p:spPr>
          <a:xfrm>
            <a:off x="4714875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8F9A273-2D06-4CF2-B965-0469BAE8A862}"/>
              </a:ext>
            </a:extLst>
          </p:cNvPr>
          <p:cNvSpPr>
            <a:spLocks noGrp="1"/>
          </p:cNvSpPr>
          <p:nvPr/>
        </p:nvSpPr>
        <p:spPr>
          <a:xfrm>
            <a:off x="5334000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Функционалдық</a:t>
            </a:r>
          </a:p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аймақтар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4164EF17-C5D8-4CE4-8E09-B52985A7E1F2}"/>
              </a:ext>
            </a:extLst>
          </p:cNvPr>
          <p:cNvSpPr>
            <a:spLocks noGrp="1"/>
          </p:cNvSpPr>
          <p:nvPr/>
        </p:nvSpPr>
        <p:spPr>
          <a:xfrm>
            <a:off x="7048500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6244B0DC-4F64-42FE-9A50-E064866F3274}"/>
              </a:ext>
            </a:extLst>
          </p:cNvPr>
          <p:cNvSpPr>
            <a:spLocks noGrp="1"/>
          </p:cNvSpPr>
          <p:nvPr/>
        </p:nvSpPr>
        <p:spPr>
          <a:xfrm>
            <a:off x="7667625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1350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Аудандар</a:t>
            </a:r>
            <a:r>
              <a:rPr lang="ru-RU" sz="1350" b="1" dirty="0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350" b="1" dirty="0" err="1" smtClean="0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мен</a:t>
            </a:r>
            <a:endParaRPr sz="1350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 err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телімдер</a:t>
            </a:r>
            <a:endParaRPr sz="1350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C3CF2AD4-94CA-493D-B742-BDB2F3F9FD84}"/>
              </a:ext>
            </a:extLst>
          </p:cNvPr>
          <p:cNvSpPr>
            <a:spLocks noGrp="1"/>
          </p:cNvSpPr>
          <p:nvPr/>
        </p:nvSpPr>
        <p:spPr>
          <a:xfrm>
            <a:off x="9382125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404F0FB1-C04E-4A48-AAB7-2180EE0B537D}"/>
              </a:ext>
            </a:extLst>
          </p:cNvPr>
          <p:cNvSpPr>
            <a:spLocks noGrp="1"/>
          </p:cNvSpPr>
          <p:nvPr/>
        </p:nvSpPr>
        <p:spPr>
          <a:xfrm>
            <a:off x="10001250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Тұрақты</a:t>
            </a:r>
          </a:p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пайдалану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4CE1A10F-19FC-4C2C-A96C-3455FD519653}"/>
              </a:ext>
            </a:extLst>
          </p:cNvPr>
          <p:cNvSpPr>
            <a:spLocks noGrp="1"/>
          </p:cNvSpPr>
          <p:nvPr/>
        </p:nvSpPr>
        <p:spPr>
          <a:xfrm>
            <a:off x="1571625" y="4095750"/>
            <a:ext cx="9048750" cy="857250"/>
          </a:xfrm>
          <a:prstGeom prst="roundRect">
            <a:avLst>
              <a:gd name="adj" fmla="val 17778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Жоспарлау құрылымы аумақты, функцияларды, көлікті, экологияны және жер телімдерін біртұтас жүйеге біріктіреді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40DCB66-9B59-4E20-A425-A111E9FD1D5E}"/>
              </a:ext>
            </a:extLst>
          </p:cNvPr>
          <p:cNvSpPr>
            <a:spLocks noGrp="1"/>
          </p:cNvSpPr>
          <p:nvPr/>
        </p:nvSpPr>
        <p:spPr>
          <a:xfrm>
            <a:off x="1428750" y="5429250"/>
            <a:ext cx="9334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Бақылау сұрағы: құрылымның қай элементтері тұрақты, ал қайсысы тезірек өзгереді?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27E00E4-CFD7-4ED2-83BE-15FC6CC39106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67E8EF-F172-4535-9A95-4DA80FB69CD8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71810676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855</Words>
  <Application>Microsoft Office PowerPoint</Application>
  <DocSecurity>0</DocSecurity>
  <PresentationFormat>Широкоэкранный</PresentationFormat>
  <Paragraphs>225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Aptos</vt:lpstr>
      <vt:lpstr>DejaVu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3</cp:revision>
  <dcterms:created xsi:type="dcterms:W3CDTF">2026-10-08T06:51:46Z</dcterms:created>
  <dcterms:modified xsi:type="dcterms:W3CDTF">2026-10-09T03:58:31Z</dcterms:modified>
</cp:coreProperties>
</file>